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8046720" cy="6858000"/>
          </a:xfrm>
          <a:prstGeom prst="rect">
            <a:avLst/>
          </a:prstGeom>
          <a:solidFill>
            <a:srgbClr val="34337A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27520" y="0"/>
            <a:ext cx="1463040" cy="6858000"/>
          </a:xfrm>
          <a:prstGeom prst="rect">
            <a:avLst/>
          </a:prstGeom>
          <a:solidFill>
            <a:srgbClr val="34337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827520" cy="6858000"/>
          </a:xfrm>
          <a:prstGeom prst="rect">
            <a:avLst/>
          </a:prstGeom>
          <a:gradFill>
            <a:gsLst>
              <a:gs pos="0">
                <a:srgbClr val="34337A"/>
              </a:gs>
              <a:gs pos="100000">
                <a:srgbClr val="514FB9"/>
              </a:gs>
            </a:gsLst>
            <a:lin ang="8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0" y="0"/>
            <a:ext cx="426720" cy="3857625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685800"/>
            <a:ext cx="54864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371600"/>
            <a:ext cx="560832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C 反应蛋白 + 降钙素原
联检试剂盒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154680"/>
            <a:ext cx="5364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400" b="0">
                <a:solidFill>
                  <a:srgbClr val="E4E3F5"/>
                </a:solidFill>
                <a:latin typeface="微软雅黑"/>
                <a:ea typeface="微软雅黑"/>
              </a:rPr>
              <a:t>一次唾液采样 · 双标志物同步检测 · 3–15 分钟快速初筛
新一代无创 POCT 炎症检测方案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3–15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出结果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439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77439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2 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39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同步检测标志物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45278" y="4251960"/>
            <a:ext cx="1645920" cy="1097280"/>
          </a:xfrm>
          <a:prstGeom prst="roundRect">
            <a:avLst>
              <a:gd name="adj" fmla="val 8000"/>
            </a:avLst>
          </a:prstGeom>
          <a:solidFill>
            <a:srgbClr val="5B5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45278" y="442341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</a:rPr>
              <a:t>唾液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45278" y="490347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C9C7EC"/>
                </a:solidFill>
                <a:latin typeface="微软雅黑"/>
                <a:ea typeface="微软雅黑"/>
              </a:rPr>
              <a:t>样本类型 · 免采血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5897880"/>
            <a:ext cx="5608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0">
                <a:solidFill>
                  <a:srgbClr val="A6A0DF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53440" y="617220"/>
            <a:ext cx="6096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3000" b="1">
                <a:solidFill>
                  <a:srgbClr val="1F2430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40" y="1131570"/>
            <a:ext cx="609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7E79CD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3440" y="1611630"/>
            <a:ext cx="6096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66708A"/>
                </a:solidFill>
                <a:latin typeface="微软雅黑"/>
                <a:ea typeface="微软雅黑"/>
              </a:rPr>
              <a:t>从炎症标志物认知、联检价值、产品优势到应用场景，系统呈现 CRP + PCT 联检试剂盒的核心卖点。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0" y="617220"/>
            <a:ext cx="4023360" cy="109728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0" y="788670"/>
            <a:ext cx="36576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3000" b="1">
                <a:solidFill>
                  <a:srgbClr val="514FB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0" y="133731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0">
                <a:solidFill>
                  <a:srgbClr val="66708A"/>
                </a:solidFill>
                <a:latin typeface="微软雅黑"/>
                <a:ea typeface="微软雅黑"/>
              </a:rPr>
              <a:t>Pages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219884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19884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18770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临床痛点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242087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感染鉴别与抗生素滥用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69519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14400" y="274748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74748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73634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CRP · 急性时相的指南针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296951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6–8h 升高，敏感但特异性不足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324383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14400" y="329612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329612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498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PCT · 细菌感染的特警信号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351815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2–4h 升高，特异性远高于 CRP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4400" y="379247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4400" y="384476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384476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383362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联检价值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28800" y="406679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1 + 1 &gt; 2 的诊断升级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" y="434111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14400" y="439340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439340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28800" y="438226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唾液采样差异化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28800" y="461543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全球独家的无创方案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4400" y="488975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14400" y="494204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4400" y="494204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28800" y="493090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技术壁垒 · 产品规格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28800" y="516407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专利中空金平台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543839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14400" y="5490686"/>
            <a:ext cx="630936" cy="630936"/>
          </a:xfrm>
          <a:prstGeom prst="ellipse">
            <a:avLst/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14400" y="5490686"/>
            <a:ext cx="630936" cy="630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514FB9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28800" y="547954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1F2430"/>
                </a:solidFill>
                <a:latin typeface="微软雅黑"/>
                <a:ea typeface="微软雅黑"/>
              </a:rPr>
              <a:t>临床应用与市场展望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8800" y="5712714"/>
            <a:ext cx="4876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指南、场景与竞品对标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14400" y="5987034"/>
            <a:ext cx="10485120" cy="13716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CLINICAL PAIN 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临床痛点：感染鉴别为何如此困难？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87680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852160" y="1371600"/>
            <a:ext cx="5669280" cy="20574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047232" y="1481328"/>
            <a:ext cx="514350" cy="514350"/>
          </a:xfrm>
          <a:prstGeom prst="ellipse">
            <a:avLst/>
          </a:prstGeom>
          <a:solidFill>
            <a:srgbClr val="C83E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47232" y="148132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17792" y="1508760"/>
            <a:ext cx="460857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1F2430"/>
                </a:solidFill>
                <a:latin typeface="微软雅黑"/>
                <a:ea typeface="微软雅黑"/>
              </a:rPr>
              <a:t>抗生素滥用严重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7232" y="1810512"/>
            <a:ext cx="5279136" cy="1618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据国家卫健委 / 中国细菌耐药监测网等权威数据，我国基层门诊中约 60% 的上呼吸道感染会开具抗生素，其中病毒性感冒占比超过 70%。缺乏快速鉴别手段，导致「先用抗生素再说」成为惯性诊疗。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52160" y="3538728"/>
            <a:ext cx="5669280" cy="20574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047232" y="3648456"/>
            <a:ext cx="514350" cy="51435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47232" y="364845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17792" y="3675888"/>
            <a:ext cx="460857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1F2430"/>
                </a:solidFill>
                <a:latin typeface="微软雅黑"/>
                <a:ea typeface="微软雅黑"/>
              </a:rPr>
              <a:t>传统检测周期长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47232" y="3977640"/>
            <a:ext cx="5279136" cy="1618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血常规 + CRP 检测需抽血、离心、送检，通常 2–4 小时出结果，部分基层机构可能更长；基层与居家场景难以普及，患者往往在等待中自行用药。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INFLAMMATION MARKER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C 反应蛋白：急性时相反应的「指南针」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560" y="1371600"/>
            <a:ext cx="5425440" cy="178308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5632" y="1508760"/>
            <a:ext cx="503529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什么是 CRP？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5632" y="1810512"/>
            <a:ext cx="5035296" cy="1344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00" b="0">
                <a:solidFill>
                  <a:srgbClr val="66708A"/>
                </a:solidFill>
                <a:latin typeface="微软雅黑"/>
                <a:ea typeface="微软雅黑"/>
              </a:rPr>
              <a:t>C 反应蛋白（CRP）是肝脏在炎症、感染或组织损伤时迅速产生的急性时相反应蛋白，能在感染后 6–8 小时内升高，是机体炎症激活的敏感信号。</a:t>
            </a:r>
          </a:p>
        </p:txBody>
      </p:sp>
      <p:sp>
        <p:nvSpPr>
          <p:cNvPr id="10" name="Oval 9"/>
          <p:cNvSpPr/>
          <p:nvPr/>
        </p:nvSpPr>
        <p:spPr>
          <a:xfrm>
            <a:off x="670560" y="347914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8784" y="3429000"/>
            <a:ext cx="5132832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快速提示体内是否存在炎症反应</a:t>
            </a:r>
          </a:p>
        </p:txBody>
      </p:sp>
      <p:sp>
        <p:nvSpPr>
          <p:cNvPr id="12" name="Oval 11"/>
          <p:cNvSpPr/>
          <p:nvPr/>
        </p:nvSpPr>
        <p:spPr>
          <a:xfrm>
            <a:off x="670560" y="416494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8784" y="4114800"/>
            <a:ext cx="5132832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辅助区分细菌与病毒感染的趋势变化</a:t>
            </a:r>
          </a:p>
        </p:txBody>
      </p:sp>
      <p:sp>
        <p:nvSpPr>
          <p:cNvPr id="14" name="Oval 13"/>
          <p:cNvSpPr/>
          <p:nvPr/>
        </p:nvSpPr>
        <p:spPr>
          <a:xfrm>
            <a:off x="670560" y="485074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8784" y="4800600"/>
            <a:ext cx="5132832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指导抗生素使用与疗效评估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0560" y="5486400"/>
            <a:ext cx="2602992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0560" y="5637276"/>
            <a:ext cx="2602992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6–8h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6864" y="6048756"/>
            <a:ext cx="2310384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感染后快速升高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93007" y="5486400"/>
            <a:ext cx="2602992" cy="68580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93007" y="5637276"/>
            <a:ext cx="2602992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24–48h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39311" y="6048756"/>
            <a:ext cx="2310384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峰值窗口期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1371600"/>
            <a:ext cx="5120640" cy="452628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INFLAMMATION MARKER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降钙素原：细菌感染的「特警信号」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87680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852160" y="1371600"/>
            <a:ext cx="5669280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47232" y="1508760"/>
            <a:ext cx="52791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什么是 PCT？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47232" y="1810512"/>
            <a:ext cx="5279136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00" b="0">
                <a:solidFill>
                  <a:srgbClr val="66708A"/>
                </a:solidFill>
                <a:latin typeface="微软雅黑"/>
                <a:ea typeface="微软雅黑"/>
              </a:rPr>
              <a:t>降钙素原（PCT）是降钙素前体蛋白，正常情况下由甲状腺 C 细胞低水平分泌。遭遇细菌感染尤其是脓毒症时，甲状腺外组织大量释放 PCT，使其在 2–4 小时内显著升高。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52160" y="2852928"/>
            <a:ext cx="5669280" cy="13716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47232" y="2990088"/>
            <a:ext cx="52791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为什么 PCT 更特异？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47232" y="3291840"/>
            <a:ext cx="5279136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00" b="0">
                <a:solidFill>
                  <a:srgbClr val="66708A"/>
                </a:solidFill>
                <a:latin typeface="微软雅黑"/>
                <a:ea typeface="微软雅黑"/>
              </a:rPr>
              <a:t>对细菌感染的特异性远高于 CRP；2–4h 内快速升高可指导早期经验用药；动态监测可评估抗生素疗效。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52160" y="4251960"/>
            <a:ext cx="5669280" cy="109728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852160" y="4251960"/>
            <a:ext cx="60960" cy="109728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0" y="4347972"/>
            <a:ext cx="518160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临床意义：PCT 升高越显著，细菌感染与脓毒症风险越高；病毒感染时通常正常或轻度升高。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DUAL MARKER VALUE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联检价值：为什么 CRP + PCT 一起测？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560" y="1371600"/>
            <a:ext cx="609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100" b="0">
                <a:solidFill>
                  <a:srgbClr val="424A5E"/>
                </a:solidFill>
                <a:latin typeface="微软雅黑"/>
                <a:ea typeface="微软雅黑"/>
              </a:rPr>
              <a:t>CRP 敏感但特异性不足；PCT 对细菌感染更特异但升高窗口相对滞后。两者联合，可在「早、准、稳」三个维度互补，构建更完整的炎症判断路径。</a:t>
            </a:r>
          </a:p>
        </p:txBody>
      </p:sp>
      <p:sp>
        <p:nvSpPr>
          <p:cNvPr id="8" name="Oval 7"/>
          <p:cNvSpPr/>
          <p:nvPr/>
        </p:nvSpPr>
        <p:spPr>
          <a:xfrm>
            <a:off x="670560" y="2519029"/>
            <a:ext cx="150876" cy="150876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8784" y="2468880"/>
            <a:ext cx="5132832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提高细菌感染检出率与鉴别准确性</a:t>
            </a:r>
          </a:p>
        </p:txBody>
      </p:sp>
      <p:sp>
        <p:nvSpPr>
          <p:cNvPr id="10" name="Oval 9"/>
          <p:cNvSpPr/>
          <p:nvPr/>
        </p:nvSpPr>
        <p:spPr>
          <a:xfrm>
            <a:off x="670560" y="3662029"/>
            <a:ext cx="150876" cy="150876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8784" y="3611880"/>
            <a:ext cx="5132832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减少抗生素盲目使用，降低耐药风险</a:t>
            </a:r>
          </a:p>
        </p:txBody>
      </p:sp>
      <p:sp>
        <p:nvSpPr>
          <p:cNvPr id="12" name="Oval 11"/>
          <p:cNvSpPr/>
          <p:nvPr/>
        </p:nvSpPr>
        <p:spPr>
          <a:xfrm>
            <a:off x="670560" y="4805029"/>
            <a:ext cx="150876" cy="150876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8784" y="4754880"/>
            <a:ext cx="5132832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动态监测病情变化与治疗效果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1371600"/>
            <a:ext cx="5120640" cy="45262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DIFFERENTIATION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全球独家：唾液样本，无创更友好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87680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852160" y="1371600"/>
            <a:ext cx="5669280" cy="150876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47232" y="1508760"/>
            <a:ext cx="5279136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为什么选唾液？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47232" y="1810512"/>
            <a:ext cx="5279136" cy="1069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000" b="0">
                <a:solidFill>
                  <a:srgbClr val="66708A"/>
                </a:solidFill>
                <a:latin typeface="微软雅黑"/>
                <a:ea typeface="微软雅黑"/>
              </a:rPr>
              <a:t>市面 CRP 与 PCT 检测多依赖血液样本。本品突破唾液复杂生物基质干扰，建立唾液 CRP / PCT 与血液炎症指征的关联模型，实现无创、无痛、可居家的初筛检测。</a:t>
            </a:r>
          </a:p>
        </p:txBody>
      </p:sp>
      <p:sp>
        <p:nvSpPr>
          <p:cNvPr id="11" name="Oval 10"/>
          <p:cNvSpPr/>
          <p:nvPr/>
        </p:nvSpPr>
        <p:spPr>
          <a:xfrm>
            <a:off x="5852160" y="320482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20384" y="3154680"/>
            <a:ext cx="5376672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无创采集，儿童与老人顺应性更好</a:t>
            </a:r>
          </a:p>
        </p:txBody>
      </p:sp>
      <p:sp>
        <p:nvSpPr>
          <p:cNvPr id="13" name="Oval 12"/>
          <p:cNvSpPr/>
          <p:nvPr/>
        </p:nvSpPr>
        <p:spPr>
          <a:xfrm>
            <a:off x="5852160" y="416494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0384" y="4114800"/>
            <a:ext cx="5376672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居家自测，无需预约排队、避免交叉感染</a:t>
            </a:r>
          </a:p>
        </p:txBody>
      </p:sp>
      <p:sp>
        <p:nvSpPr>
          <p:cNvPr id="15" name="Oval 14"/>
          <p:cNvSpPr/>
          <p:nvPr/>
        </p:nvSpPr>
        <p:spPr>
          <a:xfrm>
            <a:off x="5852160" y="5125069"/>
            <a:ext cx="150876" cy="150876"/>
          </a:xfrm>
          <a:prstGeom prst="ellipse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0384" y="5074920"/>
            <a:ext cx="5376672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无需离心设备，适合基层与户外场景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PRODUCT SPECIFICATION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产品规格与组成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注册状态：注册中 · 参数以厂方说明书为准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78867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0560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唾液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6864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样本类型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864" y="2242566"/>
            <a:ext cx="317804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无需采血，无创友好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0671" y="1474470"/>
            <a:ext cx="3470656" cy="78867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60671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4–30°C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6975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储存条件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6975" y="2242566"/>
            <a:ext cx="317804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常温运输，效期稳定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0782" y="1474470"/>
            <a:ext cx="3470656" cy="78867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50782" y="1625346"/>
            <a:ext cx="347065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400" b="1">
                <a:solidFill>
                  <a:srgbClr val="514FB9"/>
                </a:solidFill>
                <a:latin typeface="微软雅黑"/>
                <a:ea typeface="微软雅黑"/>
              </a:rPr>
              <a:t>3–15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97086" y="2036826"/>
            <a:ext cx="317804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出结果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7086" y="2242566"/>
            <a:ext cx="3178048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6708A"/>
                </a:solidFill>
                <a:latin typeface="微软雅黑"/>
                <a:ea typeface="微软雅黑"/>
              </a:rPr>
              <a:t>目视判读，免仪器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0560" y="2537460"/>
            <a:ext cx="2821228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2592324"/>
            <a:ext cx="2626156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组成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91788" y="2537460"/>
            <a:ext cx="8029651" cy="34290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89324" y="2592324"/>
            <a:ext cx="7834579" cy="2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规格 / 说明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0560" y="2880360"/>
            <a:ext cx="2821228" cy="37719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2914650"/>
            <a:ext cx="2626156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测试卡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91788" y="2880360"/>
            <a:ext cx="8029651" cy="37719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89324" y="2914650"/>
            <a:ext cx="7834579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含 CRP 与 PCT 双检测线及质控线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0560" y="3257550"/>
            <a:ext cx="2821228" cy="37719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3291840"/>
            <a:ext cx="2626156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样本缓冲液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491788" y="3257550"/>
            <a:ext cx="8029651" cy="37719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89324" y="3291840"/>
            <a:ext cx="7834579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用于唾液样本稀释与稳定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0560" y="3634740"/>
            <a:ext cx="2821228" cy="37719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8096" y="3669030"/>
            <a:ext cx="2626156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采样拭子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91788" y="3634740"/>
            <a:ext cx="8029651" cy="37719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89324" y="3669030"/>
            <a:ext cx="7834579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口腔唾液采集专用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70560" y="4011930"/>
            <a:ext cx="2821228" cy="37719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68096" y="4046220"/>
            <a:ext cx="2626156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干燥剂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491788" y="4011930"/>
            <a:ext cx="8029651" cy="377190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589324" y="4046220"/>
            <a:ext cx="7834579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保证测试卡稳定性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0560" y="4389120"/>
            <a:ext cx="2821228" cy="37719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68096" y="4423410"/>
            <a:ext cx="2626156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说明书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491788" y="4389120"/>
            <a:ext cx="8029651" cy="377190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89324" y="4423410"/>
            <a:ext cx="7834579" cy="3223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操作与结果判读指南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70560" y="5417820"/>
            <a:ext cx="10850880" cy="61722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70560" y="5417820"/>
            <a:ext cx="60960" cy="61722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4400" y="5513832"/>
            <a:ext cx="103632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产品名称：C 反应蛋白 / 降钙素原联合检测试剂盒（中空金法）· 储存：4–30°C 密封保存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TECHNOLOGY BARRIER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专利中空金技术平台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63296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608320" y="1371600"/>
            <a:ext cx="5913119" cy="123444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03392" y="1508760"/>
            <a:ext cx="5522975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核心技术：中空金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3392" y="1810512"/>
            <a:ext cx="5522975" cy="7955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中空金纳米颗粒具有更大的比表面积与抗体承载量，在层析体系中对目标抗原产生更强的信号放大效应。搭配专利抗体偶联工艺，使唾液中低丰度 CRP / PCT 也能被稳定检出。</a:t>
            </a:r>
          </a:p>
        </p:txBody>
      </p:sp>
      <p:sp>
        <p:nvSpPr>
          <p:cNvPr id="11" name="Oval 10"/>
          <p:cNvSpPr/>
          <p:nvPr/>
        </p:nvSpPr>
        <p:spPr>
          <a:xfrm>
            <a:off x="5608320" y="2930509"/>
            <a:ext cx="150876" cy="150876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76544" y="2880360"/>
            <a:ext cx="5620511" cy="788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独家新型专利：中空金制备及用途（201710273592.8 / 202111117843.6）</a:t>
            </a:r>
          </a:p>
        </p:txBody>
      </p:sp>
      <p:sp>
        <p:nvSpPr>
          <p:cNvPr id="13" name="Oval 12"/>
          <p:cNvSpPr/>
          <p:nvPr/>
        </p:nvSpPr>
        <p:spPr>
          <a:xfrm>
            <a:off x="5608320" y="3719179"/>
            <a:ext cx="150876" cy="150876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76544" y="3669030"/>
            <a:ext cx="5620511" cy="788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优化层析体系：降低唾液复杂生物背景干扰</a:t>
            </a:r>
          </a:p>
        </p:txBody>
      </p:sp>
      <p:sp>
        <p:nvSpPr>
          <p:cNvPr id="15" name="Oval 14"/>
          <p:cNvSpPr/>
          <p:nvPr/>
        </p:nvSpPr>
        <p:spPr>
          <a:xfrm>
            <a:off x="5608320" y="4507849"/>
            <a:ext cx="150876" cy="150876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76544" y="4457700"/>
            <a:ext cx="5620511" cy="788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唾液—血液炎症指征关联模型，基于 400+ 真实世界样本数据</a:t>
            </a:r>
          </a:p>
        </p:txBody>
      </p:sp>
      <p:sp>
        <p:nvSpPr>
          <p:cNvPr id="17" name="Oval 16"/>
          <p:cNvSpPr/>
          <p:nvPr/>
        </p:nvSpPr>
        <p:spPr>
          <a:xfrm>
            <a:off x="5608320" y="5296519"/>
            <a:ext cx="150876" cy="150876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76544" y="5246370"/>
            <a:ext cx="5620511" cy="788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更低的检测灵敏度要求与稳定的批次一致性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CLINICAL &amp; HOME USE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6 大感染分型权威指南 · 5 类居家自测人群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指南：SCCM / WHO / IDSA / CHINET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3470656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5632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5632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SCCM/ESICM 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632" y="1913382"/>
            <a:ext cx="3080512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脓毒症 1h bundle · PCT 趋势指导抗菌药物快速降阶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0671" y="1474470"/>
            <a:ext cx="3470656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55743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5743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6303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中国脓毒症指南 2024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5743" y="1913382"/>
            <a:ext cx="3080512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细菌感染阈值 · PCT ≥ 0.5 ng/mL 高度提示细菌感染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50782" y="1474470"/>
            <a:ext cx="3470656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245854" y="1584198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45854" y="1584198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16414" y="1611630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IDSA/ATS 2019 CAP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5854" y="1913382"/>
            <a:ext cx="3080512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社区获得性肺炎 · CRP + PCT 联检辅助细菌 / 病毒 / 非典型分型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560" y="2612898"/>
            <a:ext cx="3470656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65632" y="272262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5632" y="272262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6192" y="275005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WHO 抗菌药物管理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5632" y="3051810"/>
            <a:ext cx="3080512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AMS 减少不必要处方 · 联检使抗生素处方降低约 35%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60671" y="2612898"/>
            <a:ext cx="3470656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55743" y="272262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55743" y="272262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26303" y="275005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抗菌药物指导原则 2023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55743" y="3051810"/>
            <a:ext cx="3080512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分级管理推荐 · 明确 CRP + PCT 联检作为分级管理依据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50782" y="2612898"/>
            <a:ext cx="3470656" cy="1028700"/>
          </a:xfrm>
          <a:prstGeom prst="roundRect">
            <a:avLst>
              <a:gd name="adj" fmla="val 6000"/>
            </a:avLst>
          </a:prstGeom>
          <a:solidFill>
            <a:srgbClr val="F5F6FA"/>
          </a:solidFill>
          <a:ln w="9525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45854" y="2722626"/>
            <a:ext cx="514350" cy="51435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45854" y="2722626"/>
            <a:ext cx="514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16414" y="2750058"/>
            <a:ext cx="2409952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100" b="1">
                <a:solidFill>
                  <a:srgbClr val="1F2430"/>
                </a:solidFill>
                <a:latin typeface="微软雅黑"/>
                <a:ea typeface="微软雅黑"/>
              </a:rPr>
              <a:t>CHINET 耐药监测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45854" y="3051810"/>
            <a:ext cx="3080512" cy="5897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900" b="0">
                <a:solidFill>
                  <a:srgbClr val="66708A"/>
                </a:solidFill>
                <a:latin typeface="微软雅黑"/>
                <a:ea typeface="微软雅黑"/>
              </a:rPr>
              <a:t>耐药趋势早期预警 · CRP + PCT 持续异常关联细菌耐药风险</a:t>
            </a:r>
          </a:p>
        </p:txBody>
      </p:sp>
      <p:sp>
        <p:nvSpPr>
          <p:cNvPr id="38" name="Oval 37"/>
          <p:cNvSpPr/>
          <p:nvPr/>
        </p:nvSpPr>
        <p:spPr>
          <a:xfrm>
            <a:off x="670560" y="382204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8784" y="3771900"/>
            <a:ext cx="4949951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感冒发烧 · 流感季：咽痛 / 发热初期区分细菌 vs 病毒</a:t>
            </a:r>
          </a:p>
        </p:txBody>
      </p:sp>
      <p:sp>
        <p:nvSpPr>
          <p:cNvPr id="40" name="Oval 39"/>
          <p:cNvSpPr/>
          <p:nvPr/>
        </p:nvSpPr>
        <p:spPr>
          <a:xfrm>
            <a:off x="670560" y="446212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8784" y="4411980"/>
            <a:ext cx="4949951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慢病 · 三高合并感染：PCT 趋势监测降阶梯</a:t>
            </a:r>
          </a:p>
        </p:txBody>
      </p:sp>
      <p:sp>
        <p:nvSpPr>
          <p:cNvPr id="42" name="Oval 41"/>
          <p:cNvSpPr/>
          <p:nvPr/>
        </p:nvSpPr>
        <p:spPr>
          <a:xfrm>
            <a:off x="670560" y="510220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38784" y="5052060"/>
            <a:ext cx="4949951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老人 · 儿童家庭：咳嗽咽痛初期 15 min 分型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13119" y="3771900"/>
            <a:ext cx="24384" cy="1920240"/>
          </a:xfrm>
          <a:prstGeom prst="rect">
            <a:avLst/>
          </a:prstGeom>
          <a:solidFill>
            <a:srgbClr val="D5D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278879" y="382204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47103" y="3771900"/>
            <a:ext cx="494995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抗生素疗程中：疗效监测 · PCT 拐点指导停药时机</a:t>
            </a:r>
          </a:p>
        </p:txBody>
      </p:sp>
      <p:sp>
        <p:nvSpPr>
          <p:cNvPr id="47" name="Oval 46"/>
          <p:cNvSpPr/>
          <p:nvPr/>
        </p:nvSpPr>
        <p:spPr>
          <a:xfrm>
            <a:off x="6278879" y="4782169"/>
            <a:ext cx="150876" cy="150876"/>
          </a:xfrm>
          <a:prstGeom prst="ellipse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47103" y="4732020"/>
            <a:ext cx="4949951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424A5E"/>
                </a:solidFill>
                <a:latin typeface="微软雅黑"/>
                <a:ea typeface="微软雅黑"/>
              </a:rPr>
              <a:t>术后恢复期：伤口感染早期识别 + CRP 趋势观察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70560" y="5829300"/>
            <a:ext cx="10850880" cy="48006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70560" y="5829300"/>
            <a:ext cx="60960" cy="48006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4400" y="5925312"/>
            <a:ext cx="103632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监测频率：健康 每年 1–2 次 · 急性症状 每 24–48h 复测 · 治疗监测 每 3–5 天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OPERATION &amp; READING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操作流程与结果判读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4 步操作 · 3–15 min 出结果 · 目视判读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1474470"/>
            <a:ext cx="2529839" cy="994409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5632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5632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5632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采样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632" y="2407158"/>
            <a:ext cx="2139695" cy="342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口腔唾液无创采集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44239" y="1474470"/>
            <a:ext cx="2529839" cy="994409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639311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39311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9311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加样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9311" y="2407158"/>
            <a:ext cx="2139695" cy="342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样本与缓冲液混匀后加至加样孔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8" y="1474470"/>
            <a:ext cx="2529839" cy="994409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12990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2990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2990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等待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2990" y="2407158"/>
            <a:ext cx="2139695" cy="342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室温反应 3–15 分钟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1597" y="1474470"/>
            <a:ext cx="2529839" cy="994409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186669" y="1536192"/>
            <a:ext cx="480060" cy="48006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6669" y="1536192"/>
            <a:ext cx="480060" cy="4800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6669" y="2160270"/>
            <a:ext cx="21396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00" b="1">
                <a:solidFill>
                  <a:srgbClr val="34337A"/>
                </a:solidFill>
                <a:latin typeface="微软雅黑"/>
                <a:ea typeface="微软雅黑"/>
              </a:rPr>
              <a:t>判读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6669" y="2407158"/>
            <a:ext cx="2139695" cy="342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观察 C / T1 / T2 线显色组合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0560" y="2880360"/>
            <a:ext cx="2566415" cy="1920240"/>
          </a:xfrm>
          <a:prstGeom prst="roundRect">
            <a:avLst>
              <a:gd name="adj" fmla="val 5000"/>
            </a:avLst>
          </a:prstGeom>
          <a:solidFill>
            <a:srgbClr val="FDF3E4"/>
          </a:solidFill>
          <a:ln w="9525">
            <a:solidFill>
              <a:srgbClr val="C47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41248" y="2934366"/>
            <a:ext cx="205740" cy="205740"/>
          </a:xfrm>
          <a:prstGeom prst="ellipse">
            <a:avLst/>
          </a:prstGeom>
          <a:solidFill>
            <a:srgbClr val="C47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58240" y="299008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阳性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" y="325755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+ T1 + T2 全显色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363474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C47A0A"/>
                </a:solidFill>
                <a:latin typeface="微软雅黑"/>
                <a:ea typeface="微软雅黑"/>
              </a:rPr>
              <a:t>同时检出 CRP 与 PCT 升高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" y="401193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提示细菌性炎症，建议就医并结合临床判断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32047" y="2880360"/>
            <a:ext cx="2566415" cy="1920240"/>
          </a:xfrm>
          <a:prstGeom prst="roundRect">
            <a:avLst>
              <a:gd name="adj" fmla="val 5000"/>
            </a:avLst>
          </a:prstGeom>
          <a:solidFill>
            <a:srgbClr val="F0F0FA"/>
          </a:solidFill>
          <a:ln w="9525">
            <a:solidFill>
              <a:srgbClr val="514FB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3602735" y="2934366"/>
            <a:ext cx="205740" cy="205740"/>
          </a:xfrm>
          <a:prstGeom prst="ellipse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919727" y="299008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阳性 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02735" y="325755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+ T1 显色，T2 不明显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02735" y="363474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514FB9"/>
                </a:solidFill>
                <a:latin typeface="微软雅黑"/>
                <a:ea typeface="微软雅黑"/>
              </a:rPr>
              <a:t>CRP 升高为主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02735" y="401193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提示病毒性炎症可能性大，不建议盲目使用抗生素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93534" y="2880360"/>
            <a:ext cx="2566415" cy="1920240"/>
          </a:xfrm>
          <a:prstGeom prst="roundRect">
            <a:avLst>
              <a:gd name="adj" fmla="val 5000"/>
            </a:avLst>
          </a:prstGeom>
          <a:solidFill>
            <a:srgbClr val="E8F7F1"/>
          </a:solidFill>
          <a:ln w="9525">
            <a:solidFill>
              <a:srgbClr val="0E94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364222" y="2934366"/>
            <a:ext cx="205740" cy="205740"/>
          </a:xfrm>
          <a:prstGeom prst="ellipse">
            <a:avLst/>
          </a:prstGeom>
          <a:solidFill>
            <a:srgbClr val="0E9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81214" y="299008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阴性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64222" y="325755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仅 C 线显色，T1 / T2 不明显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64222" y="363474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0E946E"/>
                </a:solidFill>
                <a:latin typeface="微软雅黑"/>
                <a:ea typeface="微软雅黑"/>
              </a:rPr>
              <a:t>未检出明显炎症指征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64222" y="401193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无需干预，出现症状可复测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955021" y="2880360"/>
            <a:ext cx="2566415" cy="1920240"/>
          </a:xfrm>
          <a:prstGeom prst="roundRect">
            <a:avLst>
              <a:gd name="adj" fmla="val 5000"/>
            </a:avLst>
          </a:prstGeom>
          <a:solidFill>
            <a:srgbClr val="F2F4F8"/>
          </a:solidFill>
          <a:ln w="9525">
            <a:solidFill>
              <a:srgbClr val="667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25709" y="2934366"/>
            <a:ext cx="205740" cy="205740"/>
          </a:xfrm>
          <a:prstGeom prst="ellipse">
            <a:avLst/>
          </a:prstGeom>
          <a:solidFill>
            <a:srgbClr val="667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442701" y="2990088"/>
            <a:ext cx="189585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1">
                <a:solidFill>
                  <a:srgbClr val="1F2430"/>
                </a:solidFill>
                <a:latin typeface="微软雅黑"/>
                <a:ea typeface="微软雅黑"/>
              </a:rPr>
              <a:t>无效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25709" y="325755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424A5E"/>
                </a:solidFill>
                <a:latin typeface="微软雅黑"/>
                <a:ea typeface="微软雅黑"/>
              </a:rPr>
              <a:t>C 线未显色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125709" y="363474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1">
                <a:solidFill>
                  <a:srgbClr val="66708A"/>
                </a:solidFill>
                <a:latin typeface="微软雅黑"/>
                <a:ea typeface="微软雅黑"/>
              </a:rPr>
              <a:t>质控失败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125709" y="4011930"/>
            <a:ext cx="22250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66708A"/>
                </a:solidFill>
                <a:latin typeface="微软雅黑"/>
                <a:ea typeface="微软雅黑"/>
              </a:rPr>
              <a:t>请重测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70560" y="5006340"/>
            <a:ext cx="10850880" cy="617220"/>
          </a:xfrm>
          <a:prstGeom prst="roundRect">
            <a:avLst>
              <a:gd name="adj" fmla="val 10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70560" y="5006340"/>
            <a:ext cx="60960" cy="61722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14400" y="5102352"/>
            <a:ext cx="10363200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424A5E"/>
                </a:solidFill>
                <a:latin typeface="微软雅黑"/>
                <a:ea typeface="微软雅黑"/>
              </a:rPr>
              <a:t>本品为初筛工具，结果为定性 / 半定量判读；PCT 阈值与分型判断请以临床医师结合症状、病史及其他检查综合评估为准。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COMPETITIVE COMPARISON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竞品对比：唾液 POCT 的独特优势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014984"/>
            <a:ext cx="10485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50" b="0">
                <a:solidFill>
                  <a:srgbClr val="66708A"/>
                </a:solidFill>
                <a:latin typeface="微软雅黑"/>
                <a:ea typeface="微软雅黑"/>
              </a:rPr>
              <a:t>对比基于公开资料整理</a:t>
            </a:r>
          </a:p>
        </p:txBody>
      </p:sp>
      <p:sp>
        <p:nvSpPr>
          <p:cNvPr id="8" name="Rectangle 7"/>
          <p:cNvSpPr/>
          <p:nvPr/>
        </p:nvSpPr>
        <p:spPr>
          <a:xfrm>
            <a:off x="670560" y="1474470"/>
            <a:ext cx="1410614" cy="37719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1529334"/>
            <a:ext cx="1215542" cy="2948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对比维度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81174" y="1474470"/>
            <a:ext cx="2604211" cy="37719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78710" y="1529334"/>
            <a:ext cx="2409139" cy="2948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本品（唾液 POCT）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85385" y="1474470"/>
            <a:ext cx="3472281" cy="37719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82921" y="1529334"/>
            <a:ext cx="3277209" cy="2948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血液 POCT 类产品
（万孚生物、微点生物等）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57666" y="1474470"/>
            <a:ext cx="3363772" cy="377190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5202" y="1529334"/>
            <a:ext cx="3168700" cy="2948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血液生化 / 免疫分析仪
（迈瑞、东方生物等）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560" y="1851660"/>
            <a:ext cx="1410614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1885950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样本类型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81174" y="1851660"/>
            <a:ext cx="260421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178710" y="1885950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口腔唾液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85385" y="1851660"/>
            <a:ext cx="347228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82921" y="1885950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全血 / 血清 / 血浆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57666" y="1851660"/>
            <a:ext cx="3363772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55202" y="1885950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静脉血清 / 血浆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0560" y="2249424"/>
            <a:ext cx="1410614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2283714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采样方式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81174" y="2249424"/>
            <a:ext cx="260421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178710" y="2283714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无创唾液采集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685385" y="2249424"/>
            <a:ext cx="347228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82921" y="2283714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指尖采血或静脉采血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7666" y="2249424"/>
            <a:ext cx="3363772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55202" y="2283714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静脉抽血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0560" y="2647188"/>
            <a:ext cx="1410614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8096" y="2681478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是否需要配套仪器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81174" y="2647188"/>
            <a:ext cx="260421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178710" y="2681478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否（目视判读）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85385" y="2647188"/>
            <a:ext cx="347228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82921" y="2681478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是（荧光 / 胶体金读取仪）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57666" y="2647188"/>
            <a:ext cx="3363772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55202" y="2681478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是（大型生化 / 免疫分析仪）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0560" y="3044952"/>
            <a:ext cx="1410614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68096" y="3079242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检测时间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81174" y="3044952"/>
            <a:ext cx="260421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178710" y="3079242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3–15 分钟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85385" y="3044952"/>
            <a:ext cx="347228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782921" y="3079242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10–20 分钟（不含采血）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157666" y="3044952"/>
            <a:ext cx="3363772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255202" y="3079242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2–4 小时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70560" y="3442716"/>
            <a:ext cx="1410614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68096" y="3477006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检测标志物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081174" y="3442716"/>
            <a:ext cx="260421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178710" y="3477006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CRP + PCT 双联检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685385" y="3442716"/>
            <a:ext cx="347228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782921" y="3477006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PCT / CRP 联检（多数定量）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157666" y="3442716"/>
            <a:ext cx="3363772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255202" y="3477006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CRP、PCT、SAA、IL-6 等多项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70560" y="3840480"/>
            <a:ext cx="1410614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68096" y="3874770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定量 / 定性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1174" y="3840480"/>
            <a:ext cx="260421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2178710" y="3874770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定性 / 半定量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685385" y="3840480"/>
            <a:ext cx="347228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782921" y="3874770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定量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57666" y="3840480"/>
            <a:ext cx="3363772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55202" y="3874770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定量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70560" y="4238244"/>
            <a:ext cx="1410614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68096" y="4272534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应用场景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081174" y="4238244"/>
            <a:ext cx="260421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178710" y="4272534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居家 / 基层 / 户外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685385" y="4238244"/>
            <a:ext cx="347228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782921" y="4272534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院内 / 诊所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157666" y="4238244"/>
            <a:ext cx="3363772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255202" y="4272534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医院检验科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70560" y="4636008"/>
            <a:ext cx="1410614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68096" y="4670298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生物污染风险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081174" y="4636008"/>
            <a:ext cx="260421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2178710" y="4670298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无血液暴露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685385" y="4636008"/>
            <a:ext cx="347228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782921" y="4670298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有血液暴露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57666" y="4636008"/>
            <a:ext cx="3363772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8255202" y="4670298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有血液暴露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70560" y="5033772"/>
            <a:ext cx="1410614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68096" y="5068062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患者顺应性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1174" y="5033772"/>
            <a:ext cx="260421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178710" y="5068062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儿童 / 老人友好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685385" y="5033772"/>
            <a:ext cx="3472281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782921" y="5068062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儿童抗拒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157666" y="5033772"/>
            <a:ext cx="3363772" cy="397764"/>
          </a:xfrm>
          <a:prstGeom prst="rect">
            <a:avLst/>
          </a:prstGeom>
          <a:solidFill>
            <a:srgbClr val="FFFFFF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8255202" y="5068062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需到院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70560" y="5431536"/>
            <a:ext cx="1410614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68096" y="5465826"/>
            <a:ext cx="1215542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注册状态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1174" y="5431536"/>
            <a:ext cx="260421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178710" y="5465826"/>
            <a:ext cx="240913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1">
                <a:solidFill>
                  <a:srgbClr val="34337A"/>
                </a:solidFill>
                <a:latin typeface="微软雅黑"/>
                <a:ea typeface="微软雅黑"/>
              </a:rPr>
              <a:t>注册中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685385" y="5431536"/>
            <a:ext cx="3472281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782921" y="5465826"/>
            <a:ext cx="327720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已获 NMPA / CE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8157666" y="5431536"/>
            <a:ext cx="3363772" cy="397764"/>
          </a:xfrm>
          <a:prstGeom prst="rect">
            <a:avLst/>
          </a:prstGeom>
          <a:solidFill>
            <a:srgbClr val="F6F7F9"/>
          </a:solidFill>
          <a:ln w="6350">
            <a:solidFill>
              <a:srgbClr val="D5D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8255202" y="5465826"/>
            <a:ext cx="316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424A5E"/>
                </a:solidFill>
                <a:latin typeface="微软雅黑"/>
                <a:ea typeface="微软雅黑"/>
              </a:rPr>
              <a:t>已获 NMPA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BB29B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0560" y="356616"/>
            <a:ext cx="73152" cy="425196"/>
          </a:xfrm>
          <a:prstGeom prst="rect">
            <a:avLst/>
          </a:prstGeom>
          <a:solidFill>
            <a:srgbClr val="514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2900"/>
            <a:ext cx="731520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000" b="1">
                <a:solidFill>
                  <a:srgbClr val="7E79CD"/>
                </a:solidFill>
                <a:latin typeface="微软雅黑"/>
                <a:ea typeface="微软雅黑"/>
              </a:rPr>
              <a:t>OUTLOOK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"/>
            <a:ext cx="10485120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100" b="1">
                <a:solidFill>
                  <a:srgbClr val="1F2430"/>
                </a:solidFill>
                <a:latin typeface="微软雅黑"/>
                <a:ea typeface="微软雅黑"/>
              </a:rPr>
              <a:t>未来展望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857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" y="1508760"/>
            <a:ext cx="670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1F2430"/>
                </a:solidFill>
                <a:latin typeface="微软雅黑"/>
                <a:ea typeface="微软雅黑"/>
              </a:rPr>
              <a:t>未来展望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057400"/>
            <a:ext cx="609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100" b="0">
                <a:solidFill>
                  <a:srgbClr val="424A5E"/>
                </a:solidFill>
                <a:latin typeface="微软雅黑"/>
                <a:ea typeface="微软雅黑"/>
              </a:rPr>
              <a:t>随着分级诊疗、居家医疗与基层 POCT 市场的快速扩容，CRP + PCT 联检有望成为感染初筛的常规组合。唾液采样的普及将推动「早发现、早分流、少滥用」的健康管理新模式。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526280"/>
            <a:ext cx="1885696" cy="82296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4677156"/>
            <a:ext cx="188569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514FB9"/>
                </a:solidFill>
                <a:latin typeface="微软雅黑"/>
                <a:ea typeface="微软雅黑"/>
              </a:rPr>
              <a:t>居家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5088636"/>
            <a:ext cx="159308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健康管理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36671" y="4526280"/>
            <a:ext cx="1885696" cy="82296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36671" y="4677156"/>
            <a:ext cx="188569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514FB9"/>
                </a:solidFill>
                <a:latin typeface="微软雅黑"/>
                <a:ea typeface="微软雅黑"/>
              </a:rPr>
              <a:t>基层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82975" y="5088636"/>
            <a:ext cx="159308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首诊分诊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41822" y="4526280"/>
            <a:ext cx="1885696" cy="822960"/>
          </a:xfrm>
          <a:prstGeom prst="roundRect">
            <a:avLst>
              <a:gd name="adj" fmla="val 8000"/>
            </a:avLst>
          </a:prstGeom>
          <a:solidFill>
            <a:srgbClr val="F0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41822" y="4677156"/>
            <a:ext cx="1885696" cy="377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400" b="1">
                <a:solidFill>
                  <a:srgbClr val="514FB9"/>
                </a:solidFill>
                <a:latin typeface="微软雅黑"/>
                <a:ea typeface="微软雅黑"/>
              </a:rPr>
              <a:t>急诊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8126" y="5088636"/>
            <a:ext cx="1593088" cy="308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424A5E"/>
                </a:solidFill>
                <a:latin typeface="微软雅黑"/>
                <a:ea typeface="微软雅黑"/>
              </a:rPr>
              <a:t>快速初筛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欣祺医药 · CRP + PCT 联检试剂盒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0B9C9"/>
                </a:solidFill>
                <a:latin typeface="微软雅黑"/>
                <a:ea typeface="微软雅黑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14FB9"/>
              </a:gs>
              <a:gs pos="100000">
                <a:srgbClr val="34337A"/>
              </a:gs>
            </a:gsLst>
            <a:lin ang="7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559040" y="-1028700"/>
            <a:ext cx="6096000" cy="9601200"/>
          </a:xfrm>
          <a:prstGeom prst="rect">
            <a:avLst/>
          </a:prstGeom>
          <a:solidFill>
            <a:srgbClr val="BB2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09760" y="-1028700"/>
            <a:ext cx="4876800" cy="9601200"/>
          </a:xfrm>
          <a:prstGeom prst="rect">
            <a:avLst/>
          </a:prstGeom>
          <a:solidFill>
            <a:srgbClr val="7E79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7559040" cy="6172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更准确的分型 · 更安心的守护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228850"/>
            <a:ext cx="7559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C9C7EC"/>
                </a:solidFill>
                <a:latin typeface="微软雅黑"/>
                <a:ea typeface="微软雅黑"/>
              </a:rPr>
              <a:t>CRP + PCT 联检试剂盒：让炎症初筛更简单、更安全、更可及</a:t>
            </a:r>
          </a:p>
        </p:txBody>
      </p:sp>
      <p:sp>
        <p:nvSpPr>
          <p:cNvPr id="7" name="Oval 6"/>
          <p:cNvSpPr/>
          <p:nvPr/>
        </p:nvSpPr>
        <p:spPr>
          <a:xfrm>
            <a:off x="1158240" y="3200971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67839" y="3154680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一次唾液采样 · 双标志物同步检测 · 3–15 分钟快速初筛</a:t>
            </a:r>
          </a:p>
        </p:txBody>
      </p:sp>
      <p:sp>
        <p:nvSpPr>
          <p:cNvPr id="9" name="Oval 8"/>
          <p:cNvSpPr/>
          <p:nvPr/>
        </p:nvSpPr>
        <p:spPr>
          <a:xfrm>
            <a:off x="1158240" y="3804475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67839" y="3758184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专利中空金平台 · 唾液—血液关联模型（400+ 真实世界样本）</a:t>
            </a:r>
          </a:p>
        </p:txBody>
      </p:sp>
      <p:sp>
        <p:nvSpPr>
          <p:cNvPr id="11" name="Oval 10"/>
          <p:cNvSpPr/>
          <p:nvPr/>
        </p:nvSpPr>
        <p:spPr>
          <a:xfrm>
            <a:off x="1158240" y="4407979"/>
            <a:ext cx="308610" cy="30861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67839" y="4361688"/>
            <a:ext cx="67056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支持居家 / 基层 / 急诊 / 户外全场景，注册状态：注册中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7280" y="5486400"/>
            <a:ext cx="4876800" cy="822960"/>
          </a:xfrm>
          <a:prstGeom prst="roundRect">
            <a:avLst>
              <a:gd name="adj" fmla="val 12000"/>
            </a:avLst>
          </a:prstGeom>
          <a:solidFill>
            <a:srgbClr val="4543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02080" y="5637276"/>
            <a:ext cx="4389120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2080" y="5911596"/>
            <a:ext cx="43891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C9C7EC"/>
                </a:solidFill>
                <a:latin typeface="微软雅黑"/>
                <a:ea typeface="微软雅黑"/>
              </a:rPr>
              <a:t>询价与合作 · unibestpharma.com/contact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560" y="6412230"/>
            <a:ext cx="7315200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欣祺医药 · 优贝德医药出海平台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6412230"/>
            <a:ext cx="1767839" cy="205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  <a:spcAft>
                <a:spcPts val="0"/>
              </a:spcAft>
            </a:pPr>
            <a:r>
              <a:rPr sz="900" b="0">
                <a:solidFill>
                  <a:srgbClr val="B8B4E0"/>
                </a:solidFill>
                <a:latin typeface="微软雅黑"/>
                <a:ea typeface="微软雅黑"/>
              </a:rPr>
              <a:t>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