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6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840" y="0"/>
            <a:ext cx="585216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gradFill>
            <a:gsLst>
              <a:gs pos="0">
                <a:srgbClr val="34337A"/>
              </a:gs>
              <a:gs pos="100000">
                <a:srgbClr val="514FB9"/>
              </a:gs>
            </a:gsLst>
            <a:lin ang="8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156960" y="0"/>
            <a:ext cx="426720" cy="3857625"/>
          </a:xfrm>
          <a:prstGeom prst="rect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685800"/>
            <a:ext cx="54864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欣祺医药 · 优贝德医药出海平台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371600"/>
            <a:ext cx="5608320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微软雅黑"/>
                <a:ea typeface="微软雅黑"/>
              </a:rPr>
              <a:t>超敏 CRP（hs-CRP）
检测试剂盒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154680"/>
            <a:ext cx="5364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400" b="0">
                <a:solidFill>
                  <a:srgbClr val="E4E3F5"/>
                </a:solidFill>
                <a:latin typeface="微软雅黑"/>
                <a:ea typeface="微软雅黑"/>
              </a:rPr>
              <a:t>唾液样本 · 中空金信号放大 · 3 档目视心血管风险分层
免仪器 · 居家即可完成心血管风险分层初筛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" y="4251960"/>
            <a:ext cx="1645920" cy="1097280"/>
          </a:xfrm>
          <a:prstGeom prst="roundRect">
            <a:avLst>
              <a:gd name="adj" fmla="val 8000"/>
            </a:avLst>
          </a:prstGeom>
          <a:solidFill>
            <a:srgbClr val="5B59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442341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</a:rPr>
              <a:t>0.5 mg/L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490347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C9C7EC"/>
                </a:solidFill>
                <a:latin typeface="微软雅黑"/>
                <a:ea typeface="微软雅黑"/>
              </a:rPr>
              <a:t>血液当量检出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439" y="4251960"/>
            <a:ext cx="1645920" cy="1097280"/>
          </a:xfrm>
          <a:prstGeom prst="roundRect">
            <a:avLst>
              <a:gd name="adj" fmla="val 8000"/>
            </a:avLst>
          </a:prstGeom>
          <a:solidFill>
            <a:srgbClr val="5B59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377439" y="442341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</a:rPr>
              <a:t>15 min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77439" y="490347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C9C7EC"/>
                </a:solidFill>
                <a:latin typeface="微软雅黑"/>
                <a:ea typeface="微软雅黑"/>
              </a:rPr>
              <a:t>出结果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145278" y="4251960"/>
            <a:ext cx="1645920" cy="1097280"/>
          </a:xfrm>
          <a:prstGeom prst="roundRect">
            <a:avLst>
              <a:gd name="adj" fmla="val 8000"/>
            </a:avLst>
          </a:prstGeom>
          <a:solidFill>
            <a:srgbClr val="5B59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145278" y="442341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</a:rPr>
              <a:t>3 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45278" y="490347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C9C7EC"/>
                </a:solidFill>
                <a:latin typeface="微软雅黑"/>
                <a:ea typeface="微软雅黑"/>
              </a:rPr>
              <a:t>目视分层判读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5897880"/>
            <a:ext cx="560832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0">
                <a:solidFill>
                  <a:srgbClr val="A6A0DF"/>
                </a:solidFill>
                <a:latin typeface="微软雅黑"/>
                <a:ea typeface="微软雅黑"/>
              </a:rPr>
              <a:t>欣祺医药 · 超敏 CRP 检测试剂盒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53440" y="617220"/>
            <a:ext cx="60960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3000" b="1">
                <a:solidFill>
                  <a:srgbClr val="1F2430"/>
                </a:solidFill>
                <a:latin typeface="微软雅黑"/>
                <a:ea typeface="微软雅黑"/>
              </a:rPr>
              <a:t>目录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40" y="1131570"/>
            <a:ext cx="6096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7E79CD"/>
                </a:solidFill>
                <a:latin typeface="微软雅黑"/>
                <a:ea typeface="微软雅黑"/>
              </a:rPr>
              <a:t>CONTENTS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3440" y="1611630"/>
            <a:ext cx="60960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200" b="0">
                <a:solidFill>
                  <a:srgbClr val="66708A"/>
                </a:solidFill>
                <a:latin typeface="微软雅黑"/>
                <a:ea typeface="微软雅黑"/>
              </a:rPr>
              <a:t>从低水平炎症的认知盲区出发，呈现 hs-CRP 如何把 CRP 从二分类工具升级为心血管风险分层工具。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0" y="617220"/>
            <a:ext cx="4023360" cy="1097280"/>
          </a:xfrm>
          <a:prstGeom prst="roundRect">
            <a:avLst>
              <a:gd name="adj" fmla="val 10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0" y="788670"/>
            <a:ext cx="3657600" cy="48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3000" b="1">
                <a:solidFill>
                  <a:srgbClr val="514FB9"/>
                </a:solidFill>
                <a:latin typeface="微软雅黑"/>
                <a:ea typeface="微软雅黑"/>
              </a:rPr>
              <a:t>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0" y="133731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66708A"/>
                </a:solidFill>
                <a:latin typeface="微软雅黑"/>
                <a:ea typeface="微软雅黑"/>
              </a:rPr>
              <a:t>Pages</a:t>
            </a:r>
          </a:p>
        </p:txBody>
      </p:sp>
      <p:sp>
        <p:nvSpPr>
          <p:cNvPr id="10" name="Oval 9"/>
          <p:cNvSpPr/>
          <p:nvPr/>
        </p:nvSpPr>
        <p:spPr>
          <a:xfrm>
            <a:off x="914400" y="2198846"/>
            <a:ext cx="630936" cy="630936"/>
          </a:xfrm>
          <a:prstGeom prst="ellipse">
            <a:avLst/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2198846"/>
            <a:ext cx="630936" cy="6309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514FB9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800" y="2187702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F2430"/>
                </a:solidFill>
                <a:latin typeface="微软雅黑"/>
                <a:ea typeface="微软雅黑"/>
              </a:rPr>
              <a:t>产品概述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2420874"/>
            <a:ext cx="487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临床痛点 · 普通 vs 超敏 · 风险分层 · 唾液差异化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14400" y="2695194"/>
            <a:ext cx="10485120" cy="13716"/>
          </a:xfrm>
          <a:prstGeom prst="rect">
            <a:avLst/>
          </a:prstGeom>
          <a:solidFill>
            <a:srgbClr val="D5D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14400" y="2747486"/>
            <a:ext cx="630936" cy="630936"/>
          </a:xfrm>
          <a:prstGeom prst="ellipse">
            <a:avLst/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2747486"/>
            <a:ext cx="630936" cy="6309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514FB9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736342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F2430"/>
                </a:solidFill>
                <a:latin typeface="微软雅黑"/>
                <a:ea typeface="微软雅黑"/>
              </a:rPr>
              <a:t>临床证据与居家自测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28800" y="2969514"/>
            <a:ext cx="487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产品规格 · 中空金平台 · 4 大场景 · 6 大指南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4400" y="3243834"/>
            <a:ext cx="10485120" cy="13716"/>
          </a:xfrm>
          <a:prstGeom prst="rect">
            <a:avLst/>
          </a:prstGeom>
          <a:solidFill>
            <a:srgbClr val="D5D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14400" y="3296126"/>
            <a:ext cx="630936" cy="630936"/>
          </a:xfrm>
          <a:prstGeom prst="ellipse">
            <a:avLst/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3296126"/>
            <a:ext cx="630936" cy="6309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514FB9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28800" y="3284982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F2430"/>
                </a:solidFill>
                <a:latin typeface="微软雅黑"/>
                <a:ea typeface="微软雅黑"/>
              </a:rPr>
              <a:t>操作判读与竞品对比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28800" y="3518154"/>
            <a:ext cx="487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4 步操作 · 目视 3 级判读 · vs 化学发光 / ELISA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14400" y="3792474"/>
            <a:ext cx="10485120" cy="13716"/>
          </a:xfrm>
          <a:prstGeom prst="rect">
            <a:avLst/>
          </a:prstGeom>
          <a:solidFill>
            <a:srgbClr val="D5D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4400" y="3844766"/>
            <a:ext cx="630936" cy="630936"/>
          </a:xfrm>
          <a:prstGeom prst="ellipse">
            <a:avLst/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4400" y="3844766"/>
            <a:ext cx="630936" cy="6309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514FB9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28800" y="3833622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F2430"/>
                </a:solidFill>
                <a:latin typeface="微软雅黑"/>
                <a:ea typeface="微软雅黑"/>
              </a:rPr>
              <a:t>市场与招商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28800" y="4066794"/>
            <a:ext cx="487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全球居家 hs-CRP 方案对标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14400" y="4341114"/>
            <a:ext cx="10485120" cy="13716"/>
          </a:xfrm>
          <a:prstGeom prst="rect">
            <a:avLst/>
          </a:prstGeom>
          <a:solidFill>
            <a:srgbClr val="D5D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目录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CLINICAL PAIN POINT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看似正常 ≠ 真的安全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014984"/>
            <a:ext cx="1048512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普通 CRP「正常」的患者中，相当比例已存在隐匿性炎症与心血管风险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0560" y="1474470"/>
            <a:ext cx="6644639" cy="130302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65632" y="1584198"/>
            <a:ext cx="514350" cy="514350"/>
          </a:xfrm>
          <a:prstGeom prst="ellipse">
            <a:avLst/>
          </a:prstGeom>
          <a:solidFill>
            <a:srgbClr val="C83E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5632" y="158419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36192" y="1611630"/>
            <a:ext cx="5583935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1F2430"/>
                </a:solidFill>
                <a:latin typeface="微软雅黑"/>
                <a:ea typeface="微软雅黑"/>
              </a:rPr>
              <a:t>检测盲区 · 常规 CRP 检测下限不够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5632" y="1913382"/>
            <a:ext cx="6254495" cy="8641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常规 CRP 检测范围 5–200 mg/L，对 &lt;5 mg/L 的低水平炎症基本「看不见」，无法评估心血管风险。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70560" y="2887218"/>
            <a:ext cx="6644639" cy="130302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65632" y="2996946"/>
            <a:ext cx="514350" cy="514350"/>
          </a:xfrm>
          <a:prstGeom prst="ellipse">
            <a:avLst/>
          </a:prstGeom>
          <a:solidFill>
            <a:srgbClr val="C47A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5632" y="2996946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36192" y="3024378"/>
            <a:ext cx="5583935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1F2430"/>
                </a:solidFill>
                <a:latin typeface="微软雅黑"/>
                <a:ea typeface="微软雅黑"/>
              </a:rPr>
              <a:t>隐匿杀手 · 低水平炎症长期累积致命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5632" y="3326130"/>
            <a:ext cx="6254495" cy="8641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动脉粥样硬化本质是慢性炎症过程，hs-CRP 持续 &gt;3 mg/L 的人群，心血管事件风险翻倍。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70560" y="4299966"/>
            <a:ext cx="6644639" cy="130302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65632" y="4409694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5632" y="4409694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36192" y="4437126"/>
            <a:ext cx="5583935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1F2430"/>
                </a:solidFill>
                <a:latin typeface="微软雅黑"/>
                <a:ea typeface="微软雅黑"/>
              </a:rPr>
              <a:t>决策失据 · 心内科 / 体检缺少量化抓手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5632" y="4738878"/>
            <a:ext cx="6254495" cy="8641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传统 4 项危险因素（血压 / 血脂 / 血糖 / 吸烟）模型 AUC 仅 0.7，加入 hs-CRP 后显著提升至 0.75+。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9040" y="1371600"/>
            <a:ext cx="4023360" cy="452628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超敏 CRP 检测试剂盒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CONCEPT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普通 CRP vs 超敏 CRP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014984"/>
            <a:ext cx="1048512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同样检测 C 反应蛋白，但临床用途完全不同</a:t>
            </a:r>
          </a:p>
        </p:txBody>
      </p:sp>
      <p:sp>
        <p:nvSpPr>
          <p:cNvPr id="8" name="Rectangle 7"/>
          <p:cNvSpPr/>
          <p:nvPr/>
        </p:nvSpPr>
        <p:spPr>
          <a:xfrm>
            <a:off x="670560" y="1474470"/>
            <a:ext cx="1736140" cy="34290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1529334"/>
            <a:ext cx="1541068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</a:rPr>
              <a:t>维度</a:t>
            </a:r>
          </a:p>
        </p:txBody>
      </p:sp>
      <p:sp>
        <p:nvSpPr>
          <p:cNvPr id="10" name="Rectangle 9"/>
          <p:cNvSpPr/>
          <p:nvPr/>
        </p:nvSpPr>
        <p:spPr>
          <a:xfrm>
            <a:off x="2406700" y="1474470"/>
            <a:ext cx="4557369" cy="34290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504236" y="1529334"/>
            <a:ext cx="4362297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</a:rPr>
              <a:t>普通 CRP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64069" y="1474470"/>
            <a:ext cx="4557369" cy="34290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061605" y="1529334"/>
            <a:ext cx="4362297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</a:rPr>
              <a:t>超敏 CRP（hs-CRP）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0560" y="1817370"/>
            <a:ext cx="1736140" cy="51435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8096" y="1851660"/>
            <a:ext cx="1541068" cy="4594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检测下限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406700" y="1817370"/>
            <a:ext cx="4557369" cy="51435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504236" y="1851660"/>
            <a:ext cx="4362297" cy="4594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5 mg/L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964069" y="1817370"/>
            <a:ext cx="4557369" cy="51435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061605" y="1851660"/>
            <a:ext cx="4362297" cy="4594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0.5 mg/L（血液当量）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70560" y="2331720"/>
            <a:ext cx="1736140" cy="51435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8096" y="2366010"/>
            <a:ext cx="1541068" cy="4594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检测范围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406700" y="2331720"/>
            <a:ext cx="4557369" cy="51435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504236" y="2366010"/>
            <a:ext cx="4362297" cy="4594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5–200 mg/L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964069" y="2331720"/>
            <a:ext cx="4557369" cy="51435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061605" y="2366010"/>
            <a:ext cx="4362297" cy="4594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0.5–10 mg/L（血液当量区间）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70560" y="2846070"/>
            <a:ext cx="1736140" cy="51435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8096" y="2880360"/>
            <a:ext cx="1541068" cy="4594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报告形式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406700" y="2846070"/>
            <a:ext cx="4557369" cy="51435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504236" y="2880360"/>
            <a:ext cx="4362297" cy="4594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mg/L（定量）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964069" y="2846070"/>
            <a:ext cx="4557369" cy="51435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061605" y="2880360"/>
            <a:ext cx="4362297" cy="4594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3 档分层（低 / 中 / 高）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70560" y="3360420"/>
            <a:ext cx="1736140" cy="51435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68096" y="3394710"/>
            <a:ext cx="1541068" cy="4594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主要用途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406700" y="3360420"/>
            <a:ext cx="4557369" cy="51435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504236" y="3394710"/>
            <a:ext cx="4362297" cy="4594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感染 / 炎症监测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964069" y="3360420"/>
            <a:ext cx="4557369" cy="51435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061605" y="3394710"/>
            <a:ext cx="4362297" cy="4594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心血管风险评估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70560" y="3874770"/>
            <a:ext cx="1736140" cy="51435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68096" y="3909060"/>
            <a:ext cx="1541068" cy="4594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典型场景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406700" y="3874770"/>
            <a:ext cx="4557369" cy="51435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504236" y="3909060"/>
            <a:ext cx="4362297" cy="4594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发热、感染、术后监测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964069" y="3874770"/>
            <a:ext cx="4557369" cy="51435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061605" y="3909060"/>
            <a:ext cx="4362297" cy="4594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健康体检、心内科、亚健康人群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70560" y="4389120"/>
            <a:ext cx="1736140" cy="51435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68096" y="4423410"/>
            <a:ext cx="1541068" cy="4594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指南推荐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406700" y="4389120"/>
            <a:ext cx="4557369" cy="51435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504236" y="4423410"/>
            <a:ext cx="4362297" cy="4594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《感染诊治指南》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964069" y="4389120"/>
            <a:ext cx="4557369" cy="51435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061605" y="4423410"/>
            <a:ext cx="4362297" cy="4594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《AHA 心血管风险评估指南》《中国心血管病一级预防指南》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70560" y="5212080"/>
            <a:ext cx="10850880" cy="617220"/>
          </a:xfrm>
          <a:prstGeom prst="roundRect">
            <a:avLst>
              <a:gd name="adj" fmla="val 10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670560" y="5212080"/>
            <a:ext cx="60960" cy="61722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14400" y="5308092"/>
            <a:ext cx="10363200" cy="48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关键区别：超敏 CRP 以唾液为样本，把 CRP 从「炎症是否存在」的二分类工具，升级为「心血管风险有多少」的三档分层工具。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超敏 CRP 检测试剂盒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CLINICAL VALUE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心血管风险分层：三档量化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014984"/>
            <a:ext cx="1048512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AHA 指南推荐 hs-CRP 作为心血管风险评估的独立标志物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0560" y="1474470"/>
            <a:ext cx="3486911" cy="1783080"/>
          </a:xfrm>
          <a:prstGeom prst="roundRect">
            <a:avLst>
              <a:gd name="adj" fmla="val 5000"/>
            </a:avLst>
          </a:prstGeom>
          <a:solidFill>
            <a:srgbClr val="E8F7F1"/>
          </a:solidFill>
          <a:ln w="9525">
            <a:solidFill>
              <a:srgbClr val="0E94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41248" y="1528476"/>
            <a:ext cx="205740" cy="205740"/>
          </a:xfrm>
          <a:prstGeom prst="ellipse">
            <a:avLst/>
          </a:prstGeom>
          <a:solidFill>
            <a:srgbClr val="0E94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58240" y="1584198"/>
            <a:ext cx="281635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1">
                <a:solidFill>
                  <a:srgbClr val="1F2430"/>
                </a:solidFill>
                <a:latin typeface="微软雅黑"/>
                <a:ea typeface="微软雅黑"/>
              </a:rPr>
              <a:t>低风险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" y="1851660"/>
            <a:ext cx="314553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目视比色：T 线 1 级（浅）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" y="2228850"/>
            <a:ext cx="314553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1">
                <a:solidFill>
                  <a:srgbClr val="0E946E"/>
                </a:solidFill>
                <a:latin typeface="微软雅黑"/>
                <a:ea typeface="微软雅黑"/>
              </a:rPr>
              <a:t>&lt; 1 mg/L（血液当量）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" y="2606040"/>
            <a:ext cx="314553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低危人群，保持健康生活方式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52543" y="1474470"/>
            <a:ext cx="3486911" cy="1783080"/>
          </a:xfrm>
          <a:prstGeom prst="roundRect">
            <a:avLst>
              <a:gd name="adj" fmla="val 5000"/>
            </a:avLst>
          </a:prstGeom>
          <a:solidFill>
            <a:srgbClr val="F0F0FA"/>
          </a:solidFill>
          <a:ln w="9525">
            <a:solidFill>
              <a:srgbClr val="514FB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4523231" y="1528476"/>
            <a:ext cx="205740" cy="20574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840223" y="1584198"/>
            <a:ext cx="281635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1">
                <a:solidFill>
                  <a:srgbClr val="1F2430"/>
                </a:solidFill>
                <a:latin typeface="微软雅黑"/>
                <a:ea typeface="微软雅黑"/>
              </a:rPr>
              <a:t>中风险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3231" y="1851660"/>
            <a:ext cx="314553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目视比色：T 线 2 级（中）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23231" y="2228850"/>
            <a:ext cx="314553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1">
                <a:solidFill>
                  <a:srgbClr val="514FB9"/>
                </a:solidFill>
                <a:latin typeface="微软雅黑"/>
                <a:ea typeface="微软雅黑"/>
              </a:rPr>
              <a:t>1–3 mg/L（血液当量）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23231" y="2606040"/>
            <a:ext cx="314553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中危人群，建议生活方式干预 + 定期复查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34526" y="1474470"/>
            <a:ext cx="3486911" cy="1783080"/>
          </a:xfrm>
          <a:prstGeom prst="roundRect">
            <a:avLst>
              <a:gd name="adj" fmla="val 5000"/>
            </a:avLst>
          </a:prstGeom>
          <a:solidFill>
            <a:srgbClr val="FDF3E4"/>
          </a:solidFill>
          <a:ln w="9525">
            <a:solidFill>
              <a:srgbClr val="C47A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205214" y="1528476"/>
            <a:ext cx="205740" cy="205740"/>
          </a:xfrm>
          <a:prstGeom prst="ellipse">
            <a:avLst/>
          </a:prstGeom>
          <a:solidFill>
            <a:srgbClr val="C47A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22206" y="1584198"/>
            <a:ext cx="281635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1">
                <a:solidFill>
                  <a:srgbClr val="1F2430"/>
                </a:solidFill>
                <a:latin typeface="微软雅黑"/>
                <a:ea typeface="微软雅黑"/>
              </a:rPr>
              <a:t>高风险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05214" y="1851660"/>
            <a:ext cx="314553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目视比色：T 线 3 级（深）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05214" y="2228850"/>
            <a:ext cx="314553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1">
                <a:solidFill>
                  <a:srgbClr val="C47A0A"/>
                </a:solidFill>
                <a:latin typeface="微软雅黑"/>
                <a:ea typeface="微软雅黑"/>
              </a:rPr>
              <a:t>≥ 3 mg/L（血液当量）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05214" y="2606040"/>
            <a:ext cx="314553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高危人群，建议心血管专科就诊 + 强化干预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70560" y="3703320"/>
            <a:ext cx="5315712" cy="96012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70560" y="3854196"/>
            <a:ext cx="5315712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800" b="1">
                <a:solidFill>
                  <a:srgbClr val="514FB9"/>
                </a:solidFill>
                <a:latin typeface="微软雅黑"/>
                <a:ea typeface="微软雅黑"/>
              </a:rPr>
              <a:t>2x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6864" y="4265676"/>
            <a:ext cx="5023104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hs-CRP &gt; 3 mg/L 者，心血管事件风险约为低危人群的 2 倍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05727" y="3703320"/>
            <a:ext cx="5315712" cy="96012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05727" y="3854196"/>
            <a:ext cx="5315712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800" b="1">
                <a:solidFill>
                  <a:srgbClr val="514FB9"/>
                </a:solidFill>
                <a:latin typeface="微软雅黑"/>
                <a:ea typeface="微软雅黑"/>
              </a:rPr>
              <a:t>+5%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52031" y="4265676"/>
            <a:ext cx="5023104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hs-CRP 每升高 1 mg/L，冠心病风险增加约 5%（log 单位）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70560" y="4937760"/>
            <a:ext cx="10850880" cy="617220"/>
          </a:xfrm>
          <a:prstGeom prst="roundRect">
            <a:avLst>
              <a:gd name="adj" fmla="val 10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70560" y="4937760"/>
            <a:ext cx="60960" cy="61722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14400" y="5033772"/>
            <a:ext cx="10363200" cy="48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判读方式：C 线显色 = 试剂有效；将 T 线显色深浅与盒内比色卡 1 / 2 / 3 级比对，对应低 / 中 / 高风险。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超敏 CRP 检测试剂盒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SYNERGY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hs-CRP 让传统 4 项风险预测更精准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014984"/>
            <a:ext cx="1048512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联合血压、血脂、血糖、吸烟 4 项指标后，AUC 从 0.70 提升到 0.75+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440180"/>
            <a:ext cx="3169920" cy="425196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145280" y="1440180"/>
            <a:ext cx="3566160" cy="2057400"/>
          </a:xfrm>
          <a:prstGeom prst="roundRect">
            <a:avLst>
              <a:gd name="adj" fmla="val 5000"/>
            </a:avLst>
          </a:prstGeom>
          <a:solidFill>
            <a:srgbClr val="F5F6FA"/>
          </a:solidFill>
          <a:ln w="9525">
            <a:solidFill>
              <a:srgbClr val="6670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145280" y="1440180"/>
            <a:ext cx="3566160" cy="377190"/>
          </a:xfrm>
          <a:prstGeom prst="roundRect">
            <a:avLst>
              <a:gd name="adj" fmla="val 5000"/>
            </a:avLst>
          </a:prstGeom>
          <a:solidFill>
            <a:srgbClr val="667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145280" y="1714500"/>
            <a:ext cx="3566160" cy="123443"/>
          </a:xfrm>
          <a:prstGeom prst="rect">
            <a:avLst/>
          </a:prstGeom>
          <a:solidFill>
            <a:srgbClr val="667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145280" y="1522476"/>
            <a:ext cx="356616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传统 4 项模型 · AUC 0.70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5968" y="1933955"/>
            <a:ext cx="3224784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1">
                <a:solidFill>
                  <a:srgbClr val="66708A"/>
                </a:solidFill>
                <a:latin typeface="微软雅黑"/>
                <a:ea typeface="微软雅黑"/>
              </a:rPr>
              <a:t>指标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5968" y="2112263"/>
            <a:ext cx="3224784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0">
                <a:solidFill>
                  <a:srgbClr val="1F2430"/>
                </a:solidFill>
                <a:latin typeface="微软雅黑"/>
                <a:ea typeface="微软雅黑"/>
              </a:rPr>
              <a:t>血压 · 血脂 · 血糖 · 吸烟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5968" y="2448305"/>
            <a:ext cx="3224784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1">
                <a:solidFill>
                  <a:srgbClr val="66708A"/>
                </a:solidFill>
                <a:latin typeface="微软雅黑"/>
                <a:ea typeface="微软雅黑"/>
              </a:rPr>
              <a:t>局限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5968" y="2626613"/>
            <a:ext cx="3224784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0">
                <a:solidFill>
                  <a:srgbClr val="1F2430"/>
                </a:solidFill>
                <a:latin typeface="微软雅黑"/>
                <a:ea typeface="微软雅黑"/>
              </a:rPr>
              <a:t>相当比例高危患者被漏判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955280" y="1440180"/>
            <a:ext cx="3566160" cy="2057400"/>
          </a:xfrm>
          <a:prstGeom prst="roundRect">
            <a:avLst>
              <a:gd name="adj" fmla="val 5000"/>
            </a:avLst>
          </a:prstGeom>
          <a:solidFill>
            <a:srgbClr val="F5F6FA"/>
          </a:solidFill>
          <a:ln w="9525">
            <a:solidFill>
              <a:srgbClr val="514FB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955280" y="1440180"/>
            <a:ext cx="3566160" cy="377190"/>
          </a:xfrm>
          <a:prstGeom prst="roundRect">
            <a:avLst>
              <a:gd name="adj" fmla="val 5000"/>
            </a:avLst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955280" y="1714500"/>
            <a:ext cx="3566160" cy="123443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55280" y="1522476"/>
            <a:ext cx="356616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+ hs-CRP / 家族史 · AUC 0.75+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25968" y="1933955"/>
            <a:ext cx="3224784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1">
                <a:solidFill>
                  <a:srgbClr val="66708A"/>
                </a:solidFill>
                <a:latin typeface="微软雅黑"/>
                <a:ea typeface="微软雅黑"/>
              </a:rPr>
              <a:t>指标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25968" y="2112263"/>
            <a:ext cx="3224784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0">
                <a:solidFill>
                  <a:srgbClr val="1F2430"/>
                </a:solidFill>
                <a:latin typeface="微软雅黑"/>
                <a:ea typeface="微软雅黑"/>
              </a:rPr>
              <a:t>4 项 + hs-CRP / HbA1c / 家族史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25968" y="2448305"/>
            <a:ext cx="3224784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1">
                <a:solidFill>
                  <a:srgbClr val="66708A"/>
                </a:solidFill>
                <a:latin typeface="微软雅黑"/>
                <a:ea typeface="微软雅黑"/>
              </a:rPr>
              <a:t>增益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25968" y="2626613"/>
            <a:ext cx="3224784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0">
                <a:solidFill>
                  <a:srgbClr val="1F2430"/>
                </a:solidFill>
                <a:latin typeface="微软雅黑"/>
                <a:ea typeface="微软雅黑"/>
              </a:rPr>
              <a:t>多识别约 15–20% 被漏掉的高危患者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145280" y="3840480"/>
            <a:ext cx="7376160" cy="891540"/>
          </a:xfrm>
          <a:prstGeom prst="roundRect">
            <a:avLst>
              <a:gd name="adj" fmla="val 10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145280" y="3840480"/>
            <a:ext cx="60960" cy="89154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389120" y="3936492"/>
            <a:ext cx="6888480" cy="754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临床意义：把 hs-CRP 加入模型后，能多识别约 15–20% 的「被传统指标漏掉」的高危患者，是预防心血管事件最具性价比的补充指标。模型数据基于 Reynolds Risk Score 临床研究。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145280" y="4937760"/>
            <a:ext cx="7376160" cy="480060"/>
          </a:xfrm>
          <a:prstGeom prst="roundRect">
            <a:avLst>
              <a:gd name="adj" fmla="val 10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145280" y="4937760"/>
            <a:ext cx="60960" cy="48006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389120" y="5033772"/>
            <a:ext cx="688848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风险预测模型 AUC 对比 · 基于 Reynolds Risk Score 临床研究数据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超敏 CRP 检测试剂盒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DIFFERENTIATION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唾液样本：心血管分层检测无创化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371600"/>
            <a:ext cx="4632960" cy="45262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608320" y="1474470"/>
            <a:ext cx="5913119" cy="137160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803392" y="1611630"/>
            <a:ext cx="5522975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1F2430"/>
                </a:solidFill>
                <a:latin typeface="微软雅黑"/>
                <a:ea typeface="微软雅黑"/>
              </a:rPr>
              <a:t>为什么选唾液做 hs-CRP？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03392" y="1913382"/>
            <a:ext cx="5522975" cy="9326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000" b="0">
                <a:solidFill>
                  <a:srgbClr val="66708A"/>
                </a:solidFill>
                <a:latin typeface="微软雅黑"/>
                <a:ea typeface="微软雅黑"/>
              </a:rPr>
              <a:t>心血管风险分层需要长期、定期监测。本品突破唾液复杂生物基质干扰，建立唾液 hs-CRP 与血液炎症指征的关联模型，让风险分层检测也能无创、无痛、居家完成。</a:t>
            </a:r>
          </a:p>
        </p:txBody>
      </p:sp>
      <p:sp>
        <p:nvSpPr>
          <p:cNvPr id="11" name="Oval 10"/>
          <p:cNvSpPr/>
          <p:nvPr/>
        </p:nvSpPr>
        <p:spPr>
          <a:xfrm>
            <a:off x="5608320" y="3204829"/>
            <a:ext cx="150876" cy="150876"/>
          </a:xfrm>
          <a:prstGeom prst="ellipse">
            <a:avLst/>
          </a:prstGeom>
          <a:solidFill>
            <a:srgbClr val="7E79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76544" y="3154680"/>
            <a:ext cx="5620511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无创采集，老人与长期随访人群更易坚持</a:t>
            </a:r>
          </a:p>
        </p:txBody>
      </p:sp>
      <p:sp>
        <p:nvSpPr>
          <p:cNvPr id="13" name="Oval 12"/>
          <p:cNvSpPr/>
          <p:nvPr/>
        </p:nvSpPr>
        <p:spPr>
          <a:xfrm>
            <a:off x="5608320" y="4164949"/>
            <a:ext cx="150876" cy="150876"/>
          </a:xfrm>
          <a:prstGeom prst="ellipse">
            <a:avLst/>
          </a:prstGeom>
          <a:solidFill>
            <a:srgbClr val="7E79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76544" y="4114800"/>
            <a:ext cx="5620511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居家自测，风险分层随时可查、可重复</a:t>
            </a:r>
          </a:p>
        </p:txBody>
      </p:sp>
      <p:sp>
        <p:nvSpPr>
          <p:cNvPr id="15" name="Oval 14"/>
          <p:cNvSpPr/>
          <p:nvPr/>
        </p:nvSpPr>
        <p:spPr>
          <a:xfrm>
            <a:off x="5608320" y="5125069"/>
            <a:ext cx="150876" cy="150876"/>
          </a:xfrm>
          <a:prstGeom prst="ellipse">
            <a:avLst/>
          </a:prstGeom>
          <a:solidFill>
            <a:srgbClr val="7E79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76544" y="5074920"/>
            <a:ext cx="5620511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无需采血离心设备，基层与体检车即可开展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超敏 CRP 检测试剂盒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TECHNOLOGY BARRIER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专利中空金平台 · 唾液免疫层析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014984"/>
            <a:ext cx="1048512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镂空中空金信号放大，让唾液中低丰度 hs-CRP 稳定显色、可目视比对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371600"/>
            <a:ext cx="4389120" cy="452628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64480" y="1474470"/>
            <a:ext cx="6156959" cy="994409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559552" y="1611630"/>
            <a:ext cx="5766815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01 专利中空金纳米颗粒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59552" y="1913382"/>
            <a:ext cx="5766815" cy="5554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镂空球壳 · 比表面积大 · 抗体承载与信号放大显著强于传统胶体金（201710273592.8 / 202111117843.6）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64480" y="2578607"/>
            <a:ext cx="6156959" cy="994409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559552" y="2715767"/>
            <a:ext cx="5766815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02 唾液专属层析体系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59552" y="3017519"/>
            <a:ext cx="5766815" cy="5554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高亲和 hs-CRP 抗体对 + 基质优化，有效消除唾液中黏蛋白等复杂干扰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64480" y="3682744"/>
            <a:ext cx="6156959" cy="994409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559552" y="3819904"/>
            <a:ext cx="5766815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03 唾液–血液关联模型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59552" y="4121656"/>
            <a:ext cx="5766815" cy="5554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基于 400+ 真实世界样本，分层结果对应 AHA &lt;1 / 1–3 / ≥3 mg/L 三档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364480" y="4786882"/>
            <a:ext cx="6156959" cy="994409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559552" y="4924042"/>
            <a:ext cx="5766815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04 C/T 双线 + 3 级比色卡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59552" y="5225794"/>
            <a:ext cx="5766815" cy="5554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C 线质控 + T 线显色深浅分级，免仪器目视判读，居家可用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超敏 CRP 检测试剂盒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SPECIFICATIONS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产品规格与技术参数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0560" y="1474470"/>
            <a:ext cx="1625600" cy="92583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70560" y="1625346"/>
            <a:ext cx="162560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700" b="1">
                <a:solidFill>
                  <a:srgbClr val="514FB9"/>
                </a:solidFill>
                <a:latin typeface="微软雅黑"/>
                <a:ea typeface="微软雅黑"/>
              </a:rPr>
              <a:t>0.5 mg/L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6864" y="2036826"/>
            <a:ext cx="1332992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检测能力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6864" y="2242566"/>
            <a:ext cx="133299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6708A"/>
                </a:solidFill>
                <a:latin typeface="微软雅黑"/>
                <a:ea typeface="微软雅黑"/>
              </a:rPr>
              <a:t>可分辨 AHA 低危阈值 &lt; 1 mg/L 水平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515615" y="1474470"/>
            <a:ext cx="1625600" cy="92583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515615" y="1625346"/>
            <a:ext cx="162560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700" b="1">
                <a:solidFill>
                  <a:srgbClr val="514FB9"/>
                </a:solidFill>
                <a:latin typeface="微软雅黑"/>
                <a:ea typeface="微软雅黑"/>
              </a:rPr>
              <a:t>目视比色卡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61919" y="2036826"/>
            <a:ext cx="1332992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判读方式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61919" y="2242566"/>
            <a:ext cx="133299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6708A"/>
                </a:solidFill>
                <a:latin typeface="微软雅黑"/>
                <a:ea typeface="微软雅黑"/>
              </a:rPr>
              <a:t>免仪器 · T 线显色 1 / 2 / 3 级对比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60670" y="1474470"/>
            <a:ext cx="1625600" cy="92583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360670" y="1625346"/>
            <a:ext cx="162560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700" b="1">
                <a:solidFill>
                  <a:srgbClr val="514FB9"/>
                </a:solidFill>
                <a:latin typeface="微软雅黑"/>
                <a:ea typeface="微软雅黑"/>
              </a:rPr>
              <a:t>唾液 · 0.1 mL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06974" y="2036826"/>
            <a:ext cx="1332992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样本类型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06974" y="2242566"/>
            <a:ext cx="133299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6708A"/>
                </a:solidFill>
                <a:latin typeface="微软雅黑"/>
                <a:ea typeface="微软雅黑"/>
              </a:rPr>
              <a:t>无创采集 · 免离心免空腹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5725" y="1474470"/>
            <a:ext cx="1625600" cy="92583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05725" y="1625346"/>
            <a:ext cx="162560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700" b="1">
                <a:solidFill>
                  <a:srgbClr val="514FB9"/>
                </a:solidFill>
                <a:latin typeface="微软雅黑"/>
                <a:ea typeface="微软雅黑"/>
              </a:rPr>
              <a:t>15 min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2029" y="2036826"/>
            <a:ext cx="1332992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结果时间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52029" y="2242566"/>
            <a:ext cx="133299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6708A"/>
                </a:solidFill>
                <a:latin typeface="微软雅黑"/>
                <a:ea typeface="微软雅黑"/>
              </a:rPr>
              <a:t>单人份独立计时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50780" y="1474470"/>
            <a:ext cx="1625600" cy="92583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050780" y="1625346"/>
            <a:ext cx="162560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700" b="1">
                <a:solidFill>
                  <a:srgbClr val="514FB9"/>
                </a:solidFill>
                <a:latin typeface="微软雅黑"/>
                <a:ea typeface="微软雅黑"/>
              </a:rPr>
              <a:t>25T / 50T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97084" y="2036826"/>
            <a:ext cx="1332992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包装规格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97084" y="2242566"/>
            <a:ext cx="133299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6708A"/>
                </a:solidFill>
                <a:latin typeface="微软雅黑"/>
                <a:ea typeface="微软雅黑"/>
              </a:rPr>
              <a:t>单人份独立铝箔包装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895835" y="1474470"/>
            <a:ext cx="1625600" cy="92583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895835" y="1625346"/>
            <a:ext cx="162560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700" b="1">
                <a:solidFill>
                  <a:srgbClr val="514FB9"/>
                </a:solidFill>
                <a:latin typeface="微软雅黑"/>
                <a:ea typeface="微软雅黑"/>
              </a:rPr>
              <a:t>4–30°C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42139" y="2036826"/>
            <a:ext cx="1332992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储存条件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42139" y="2242566"/>
            <a:ext cx="133299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6708A"/>
                </a:solidFill>
                <a:latin typeface="微软雅黑"/>
                <a:ea typeface="微软雅黑"/>
              </a:rPr>
              <a:t>室温运输 · 24 个月有效期</a:t>
            </a:r>
          </a:p>
        </p:txBody>
      </p:sp>
      <p:sp>
        <p:nvSpPr>
          <p:cNvPr id="31" name="Oval 30"/>
          <p:cNvSpPr/>
          <p:nvPr/>
        </p:nvSpPr>
        <p:spPr>
          <a:xfrm>
            <a:off x="670560" y="2930509"/>
            <a:ext cx="150876" cy="150876"/>
          </a:xfrm>
          <a:prstGeom prst="ellipse">
            <a:avLst/>
          </a:prstGeom>
          <a:solidFill>
            <a:srgbClr val="7E79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8784" y="2880360"/>
            <a:ext cx="4949951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hs-CRP 检测卡：25 / 50 人份 · 单人份独立铝箔包装</a:t>
            </a:r>
          </a:p>
        </p:txBody>
      </p:sp>
      <p:sp>
        <p:nvSpPr>
          <p:cNvPr id="33" name="Oval 32"/>
          <p:cNvSpPr/>
          <p:nvPr/>
        </p:nvSpPr>
        <p:spPr>
          <a:xfrm>
            <a:off x="670560" y="3799189"/>
            <a:ext cx="150876" cy="150876"/>
          </a:xfrm>
          <a:prstGeom prst="ellipse">
            <a:avLst/>
          </a:prstGeom>
          <a:solidFill>
            <a:srgbClr val="7E79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38784" y="3749040"/>
            <a:ext cx="4949951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唾液采样拭子 + 收集管：无创取样 · 免空腹免离心</a:t>
            </a:r>
          </a:p>
        </p:txBody>
      </p:sp>
      <p:sp>
        <p:nvSpPr>
          <p:cNvPr id="35" name="Oval 34"/>
          <p:cNvSpPr/>
          <p:nvPr/>
        </p:nvSpPr>
        <p:spPr>
          <a:xfrm>
            <a:off x="670560" y="4667869"/>
            <a:ext cx="150876" cy="150876"/>
          </a:xfrm>
          <a:prstGeom prst="ellipse">
            <a:avLst/>
          </a:prstGeom>
          <a:solidFill>
            <a:srgbClr val="7E79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38784" y="4617720"/>
            <a:ext cx="4949951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样本稀释液：预装管 · 即开即用 · 室温稳定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913119" y="2880360"/>
            <a:ext cx="24384" cy="2606040"/>
          </a:xfrm>
          <a:prstGeom prst="rect">
            <a:avLst/>
          </a:prstGeom>
          <a:solidFill>
            <a:srgbClr val="D5D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6278879" y="2930509"/>
            <a:ext cx="150876" cy="150876"/>
          </a:xfrm>
          <a:prstGeom prst="ellipse">
            <a:avLst/>
          </a:prstGeom>
          <a:solidFill>
            <a:srgbClr val="7E79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547103" y="2880360"/>
            <a:ext cx="4949951" cy="13030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3 级比色卡：印于包装内侧 · 随取随比对</a:t>
            </a:r>
          </a:p>
        </p:txBody>
      </p:sp>
      <p:sp>
        <p:nvSpPr>
          <p:cNvPr id="40" name="Oval 39"/>
          <p:cNvSpPr/>
          <p:nvPr/>
        </p:nvSpPr>
        <p:spPr>
          <a:xfrm>
            <a:off x="6278879" y="4233529"/>
            <a:ext cx="150876" cy="150876"/>
          </a:xfrm>
          <a:prstGeom prst="ellipse">
            <a:avLst/>
          </a:prstGeom>
          <a:solidFill>
            <a:srgbClr val="7E79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547103" y="4183380"/>
            <a:ext cx="4949951" cy="13030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说明书 + 质控卡：含 2 个水平质控 · 院内 QC 可追溯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70560" y="5623560"/>
            <a:ext cx="10850880" cy="480060"/>
          </a:xfrm>
          <a:prstGeom prst="roundRect">
            <a:avLst>
              <a:gd name="adj" fmla="val 10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70560" y="5623560"/>
            <a:ext cx="60960" cy="48006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14400" y="5719572"/>
            <a:ext cx="103632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产品名称：超敏 C 反应蛋白（hs-CRP）检测试剂盒 · 注册状态：注册中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超敏 CRP 检测试剂盒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OPERATION &amp; READING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操作流程与目视判读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0560" y="1474470"/>
            <a:ext cx="2529839" cy="89154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65632" y="1536192"/>
            <a:ext cx="480060" cy="48006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5632" y="1536192"/>
            <a:ext cx="480060" cy="4800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5632" y="2160270"/>
            <a:ext cx="21396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34337A"/>
                </a:solidFill>
                <a:latin typeface="微软雅黑"/>
                <a:ea typeface="微软雅黑"/>
              </a:rPr>
              <a:t>采样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5632" y="2407158"/>
            <a:ext cx="2139695" cy="-68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唾液 0.1 mL · 免空腹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44239" y="1474470"/>
            <a:ext cx="2529839" cy="89154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639311" y="1536192"/>
            <a:ext cx="480060" cy="48006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39311" y="1536192"/>
            <a:ext cx="480060" cy="4800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39311" y="2160270"/>
            <a:ext cx="21396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34337A"/>
                </a:solidFill>
                <a:latin typeface="微软雅黑"/>
                <a:ea typeface="微软雅黑"/>
              </a:rPr>
              <a:t>加样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39311" y="2407158"/>
            <a:ext cx="2139695" cy="-68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滴入检测卡加样孔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18" y="1474470"/>
            <a:ext cx="2529839" cy="89154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412990" y="1536192"/>
            <a:ext cx="480060" cy="48006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2990" y="1536192"/>
            <a:ext cx="480060" cy="4800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2990" y="2160270"/>
            <a:ext cx="21396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34337A"/>
                </a:solidFill>
                <a:latin typeface="微软雅黑"/>
                <a:ea typeface="微软雅黑"/>
              </a:rPr>
              <a:t>等待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2990" y="2407158"/>
            <a:ext cx="2139695" cy="-68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15 min 计时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91597" y="1474470"/>
            <a:ext cx="2529839" cy="89154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186669" y="1536192"/>
            <a:ext cx="480060" cy="48006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86669" y="1536192"/>
            <a:ext cx="480060" cy="4800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86669" y="2160270"/>
            <a:ext cx="21396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34337A"/>
                </a:solidFill>
                <a:latin typeface="微软雅黑"/>
                <a:ea typeface="微软雅黑"/>
              </a:rPr>
              <a:t>判读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86669" y="2407158"/>
            <a:ext cx="2139695" cy="-68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对照比色卡目视分级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0560" y="2743200"/>
            <a:ext cx="2566415" cy="1783080"/>
          </a:xfrm>
          <a:prstGeom prst="roundRect">
            <a:avLst>
              <a:gd name="adj" fmla="val 5000"/>
            </a:avLst>
          </a:prstGeom>
          <a:solidFill>
            <a:srgbClr val="E8F7F1"/>
          </a:solidFill>
          <a:ln w="9525">
            <a:solidFill>
              <a:srgbClr val="0E94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41248" y="2797206"/>
            <a:ext cx="205740" cy="205740"/>
          </a:xfrm>
          <a:prstGeom prst="ellipse">
            <a:avLst/>
          </a:prstGeom>
          <a:solidFill>
            <a:srgbClr val="0E94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158240" y="2852928"/>
            <a:ext cx="189585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1">
                <a:solidFill>
                  <a:srgbClr val="1F2430"/>
                </a:solidFill>
                <a:latin typeface="微软雅黑"/>
                <a:ea typeface="微软雅黑"/>
              </a:rPr>
              <a:t>1 级 · 低风险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1248" y="312039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C 显色 · T 线 1 级（浅）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1248" y="349758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1">
                <a:solidFill>
                  <a:srgbClr val="0E946E"/>
                </a:solidFill>
                <a:latin typeface="微软雅黑"/>
                <a:ea typeface="微软雅黑"/>
              </a:rPr>
              <a:t>&lt; 1 mg/L（血液当量）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" y="387477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保持健康生活方式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432047" y="2743200"/>
            <a:ext cx="2566415" cy="1783080"/>
          </a:xfrm>
          <a:prstGeom prst="roundRect">
            <a:avLst>
              <a:gd name="adj" fmla="val 5000"/>
            </a:avLst>
          </a:prstGeom>
          <a:solidFill>
            <a:srgbClr val="F0F0FA"/>
          </a:solidFill>
          <a:ln w="9525">
            <a:solidFill>
              <a:srgbClr val="514FB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3602735" y="2797206"/>
            <a:ext cx="205740" cy="20574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19727" y="2852928"/>
            <a:ext cx="189585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1">
                <a:solidFill>
                  <a:srgbClr val="1F2430"/>
                </a:solidFill>
                <a:latin typeface="微软雅黑"/>
                <a:ea typeface="微软雅黑"/>
              </a:rPr>
              <a:t>2 级 · 中风险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02735" y="312039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C 显色 · T 线 2 级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02735" y="349758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1">
                <a:solidFill>
                  <a:srgbClr val="514FB9"/>
                </a:solidFill>
                <a:latin typeface="微软雅黑"/>
                <a:ea typeface="微软雅黑"/>
              </a:rPr>
              <a:t>1–3 mg/L（血液当量）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602735" y="387477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生活方式干预 · 3–6 月复查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193534" y="2743200"/>
            <a:ext cx="2566415" cy="1783080"/>
          </a:xfrm>
          <a:prstGeom prst="roundRect">
            <a:avLst>
              <a:gd name="adj" fmla="val 5000"/>
            </a:avLst>
          </a:prstGeom>
          <a:solidFill>
            <a:srgbClr val="FDF3E4"/>
          </a:solidFill>
          <a:ln w="9525">
            <a:solidFill>
              <a:srgbClr val="C47A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6364222" y="2797206"/>
            <a:ext cx="205740" cy="205740"/>
          </a:xfrm>
          <a:prstGeom prst="ellipse">
            <a:avLst/>
          </a:prstGeom>
          <a:solidFill>
            <a:srgbClr val="C47A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681214" y="2852928"/>
            <a:ext cx="189585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1">
                <a:solidFill>
                  <a:srgbClr val="1F2430"/>
                </a:solidFill>
                <a:latin typeface="微软雅黑"/>
                <a:ea typeface="微软雅黑"/>
              </a:rPr>
              <a:t>3 级 · 高风险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64222" y="312039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C 显色 · T 线 3 级（深）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64222" y="349758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1">
                <a:solidFill>
                  <a:srgbClr val="C47A0A"/>
                </a:solidFill>
                <a:latin typeface="微软雅黑"/>
                <a:ea typeface="微软雅黑"/>
              </a:rPr>
              <a:t>≥ 3 mg/L（血液当量）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64222" y="387477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建议心血管专科就诊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955021" y="2743200"/>
            <a:ext cx="2566415" cy="1783080"/>
          </a:xfrm>
          <a:prstGeom prst="roundRect">
            <a:avLst>
              <a:gd name="adj" fmla="val 5000"/>
            </a:avLst>
          </a:prstGeom>
          <a:solidFill>
            <a:srgbClr val="F2F4F8"/>
          </a:solidFill>
          <a:ln w="9525">
            <a:solidFill>
              <a:srgbClr val="6670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125709" y="2797206"/>
            <a:ext cx="205740" cy="205740"/>
          </a:xfrm>
          <a:prstGeom prst="ellipse">
            <a:avLst/>
          </a:prstGeom>
          <a:solidFill>
            <a:srgbClr val="667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442701" y="2852928"/>
            <a:ext cx="189585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1">
                <a:solidFill>
                  <a:srgbClr val="1F2430"/>
                </a:solidFill>
                <a:latin typeface="微软雅黑"/>
                <a:ea typeface="微软雅黑"/>
              </a:rPr>
              <a:t>无效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125709" y="312039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C 线未显色（质控失败）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125709" y="349758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1">
                <a:solidFill>
                  <a:srgbClr val="66708A"/>
                </a:solidFill>
                <a:latin typeface="微软雅黑"/>
                <a:ea typeface="微软雅黑"/>
              </a:rPr>
              <a:t>结果不可用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125709" y="387477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请更换检测卡重测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70560" y="4800600"/>
            <a:ext cx="10850880" cy="617220"/>
          </a:xfrm>
          <a:prstGeom prst="roundRect">
            <a:avLst>
              <a:gd name="adj" fmla="val 10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670560" y="4800600"/>
            <a:ext cx="60960" cy="61722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14400" y="4896612"/>
            <a:ext cx="10363200" cy="48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判读要点：C 线显色 = 试剂有效；将 T 线显色深浅与盒内比色卡 1 / 2 / 3 级比对，对应低 / 中 / 高风险。两次测量间隔建议 ≥ 2 周取均值。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超敏 CRP 检测试剂盒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SCENARIOS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4 大核心应用场景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014984"/>
            <a:ext cx="1048512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从三甲到基层 · 从健康体检到居家自测的全场景覆盖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0560" y="1474470"/>
            <a:ext cx="5315712" cy="1988819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5632" y="1611630"/>
            <a:ext cx="4925568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1F2430"/>
                </a:solidFill>
                <a:latin typeface="微软雅黑"/>
                <a:ea typeface="微软雅黑"/>
              </a:rPr>
              <a:t>体检中心 · HEALTH CHECK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5632" y="1913382"/>
            <a:ext cx="4925568" cy="15499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hs-CRP 加入 VIP 套餐 · 心血管早筛核心指标 · 阳性患者导流至专科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05727" y="1474470"/>
            <a:ext cx="5315712" cy="1988819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799" y="1611630"/>
            <a:ext cx="4925568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1F2430"/>
                </a:solidFill>
                <a:latin typeface="微软雅黑"/>
                <a:ea typeface="微软雅黑"/>
              </a:rPr>
              <a:t>心内科 / 急诊 · CARDIOLOGY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799" y="1913382"/>
            <a:ext cx="4925568" cy="15499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门诊快速风险分层 · PCI / 他汀随访监测 · 异常结果转静脉定量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70560" y="3573017"/>
            <a:ext cx="5315712" cy="1988819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5632" y="3710177"/>
            <a:ext cx="4925568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1F2430"/>
                </a:solidFill>
                <a:latin typeface="微软雅黑"/>
                <a:ea typeface="微软雅黑"/>
              </a:rPr>
              <a:t>居家 / 药房 · HOME &amp; PHARMACY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5632" y="4011929"/>
            <a:ext cx="4925568" cy="15499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免仪器目视自测 · 风险分层随查随测 · 无需挂号排队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05727" y="3573017"/>
            <a:ext cx="5315712" cy="1988819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799" y="3710177"/>
            <a:ext cx="4925568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1F2430"/>
                </a:solidFill>
                <a:latin typeface="微软雅黑"/>
                <a:ea typeface="微软雅黑"/>
              </a:rPr>
              <a:t>基层 / 社区 · PRIMARY CARE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799" y="4011929"/>
            <a:ext cx="4925568" cy="15499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免采血免仪器初筛 · 三高人群建档筛查 · 体检车 / 卫生站适用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超敏 CRP 检测试剂盒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CLINICAL &amp; HOME USE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6 大权威临床应用 · 5 类居家自测 · 海外产品对标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014984"/>
            <a:ext cx="1048512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指南：AHA / ACC / ESC / JUPITER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0560" y="1474470"/>
            <a:ext cx="3470656" cy="106299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65632" y="1584198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5632" y="158419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36192" y="1611630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1">
                <a:solidFill>
                  <a:srgbClr val="1F2430"/>
                </a:solidFill>
                <a:latin typeface="微软雅黑"/>
                <a:ea typeface="微软雅黑"/>
              </a:rPr>
              <a:t>AHA / CDC 2003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5632" y="1913382"/>
            <a:ext cx="3080512" cy="6240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00" b="0">
                <a:solidFill>
                  <a:srgbClr val="66708A"/>
                </a:solidFill>
                <a:latin typeface="微软雅黑"/>
                <a:ea typeface="微软雅黑"/>
              </a:rPr>
              <a:t>心血管风险三级分层 · &lt;1 低 · 1–3 中 · ≥3 mg/L 高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60671" y="1474470"/>
            <a:ext cx="3470656" cy="106299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555743" y="1584198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55743" y="158419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26303" y="1611630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1">
                <a:solidFill>
                  <a:srgbClr val="1F2430"/>
                </a:solidFill>
                <a:latin typeface="微软雅黑"/>
                <a:ea typeface="微软雅黑"/>
              </a:rPr>
              <a:t>ACC/AHA 2019 一级预防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5743" y="1913382"/>
            <a:ext cx="3080512" cy="6240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00" b="0">
                <a:solidFill>
                  <a:srgbClr val="66708A"/>
                </a:solidFill>
                <a:latin typeface="微软雅黑"/>
                <a:ea typeface="微软雅黑"/>
              </a:rPr>
              <a:t>中危人群风险增强 · 10 年 ASCVD 7.5–20% 决策支持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50782" y="1474470"/>
            <a:ext cx="3470656" cy="106299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245854" y="1584198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45854" y="158419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16414" y="1611630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1">
                <a:solidFill>
                  <a:srgbClr val="1F2430"/>
                </a:solidFill>
                <a:latin typeface="微软雅黑"/>
                <a:ea typeface="微软雅黑"/>
              </a:rPr>
              <a:t>JUPITER 研究 NEJM 2008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45854" y="1913382"/>
            <a:ext cx="3080512" cy="6240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00" b="0">
                <a:solidFill>
                  <a:srgbClr val="66708A"/>
                </a:solidFill>
                <a:latin typeface="微软雅黑"/>
                <a:ea typeface="微软雅黑"/>
              </a:rPr>
              <a:t>他汀启动 · hs-CRP ≥ 2 且 LDL 正常者获益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560" y="2647188"/>
            <a:ext cx="3470656" cy="106299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65632" y="2756916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5632" y="2756916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36192" y="2784348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1">
                <a:solidFill>
                  <a:srgbClr val="1F2430"/>
                </a:solidFill>
                <a:latin typeface="微软雅黑"/>
                <a:ea typeface="微软雅黑"/>
              </a:rPr>
              <a:t>ESC 2024 慢冠综合征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5632" y="3086100"/>
            <a:ext cx="3080512" cy="6240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00" b="0">
                <a:solidFill>
                  <a:srgbClr val="66708A"/>
                </a:solidFill>
                <a:latin typeface="微软雅黑"/>
                <a:ea typeface="微软雅黑"/>
              </a:rPr>
              <a:t>残余炎症监测 · ≥ 2 mg/L · 秋水仙碱 IIa 类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60671" y="2647188"/>
            <a:ext cx="3470656" cy="106299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4555743" y="2756916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55743" y="2756916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26303" y="2784348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1">
                <a:solidFill>
                  <a:srgbClr val="1F2430"/>
                </a:solidFill>
                <a:latin typeface="微软雅黑"/>
                <a:ea typeface="微软雅黑"/>
              </a:rPr>
              <a:t>ACC 2025 声明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55743" y="3086100"/>
            <a:ext cx="3080512" cy="6240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00" b="0">
                <a:solidFill>
                  <a:srgbClr val="66708A"/>
                </a:solidFill>
                <a:latin typeface="微软雅黑"/>
                <a:ea typeface="微软雅黑"/>
              </a:rPr>
              <a:t>PCI / 他汀随访 · 一二级预防普遍筛查 hs-CRP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50782" y="2647188"/>
            <a:ext cx="3470656" cy="106299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245854" y="2756916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245854" y="2756916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916414" y="2784348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1">
                <a:solidFill>
                  <a:srgbClr val="1F2430"/>
                </a:solidFill>
                <a:latin typeface="微软雅黑"/>
                <a:ea typeface="微软雅黑"/>
              </a:rPr>
              <a:t>代谢综合征指南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45854" y="3086100"/>
            <a:ext cx="3080512" cy="6240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00" b="0">
                <a:solidFill>
                  <a:srgbClr val="66708A"/>
                </a:solidFill>
                <a:latin typeface="微软雅黑"/>
                <a:ea typeface="微软雅黑"/>
              </a:rPr>
              <a:t>MetS / 2 型糖尿病 · 联合模型 AUC 0.857</a:t>
            </a:r>
          </a:p>
        </p:txBody>
      </p:sp>
      <p:sp>
        <p:nvSpPr>
          <p:cNvPr id="38" name="Oval 37"/>
          <p:cNvSpPr/>
          <p:nvPr/>
        </p:nvSpPr>
        <p:spPr>
          <a:xfrm>
            <a:off x="670560" y="3890629"/>
            <a:ext cx="150876" cy="150876"/>
          </a:xfrm>
          <a:prstGeom prst="ellipse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38784" y="3840480"/>
            <a:ext cx="4949951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三高 · 家族史：主动监测残余炎症，提前 5–10 年预警</a:t>
            </a:r>
          </a:p>
        </p:txBody>
      </p:sp>
      <p:sp>
        <p:nvSpPr>
          <p:cNvPr id="40" name="Oval 39"/>
          <p:cNvSpPr/>
          <p:nvPr/>
        </p:nvSpPr>
        <p:spPr>
          <a:xfrm>
            <a:off x="670560" y="4393549"/>
            <a:ext cx="150876" cy="150876"/>
          </a:xfrm>
          <a:prstGeom prst="ellipse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8784" y="4343400"/>
            <a:ext cx="4949951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亚健康人群：无明确症状但存在低度炎症，定期评估</a:t>
            </a:r>
          </a:p>
        </p:txBody>
      </p:sp>
      <p:sp>
        <p:nvSpPr>
          <p:cNvPr id="42" name="Oval 41"/>
          <p:cNvSpPr/>
          <p:nvPr/>
        </p:nvSpPr>
        <p:spPr>
          <a:xfrm>
            <a:off x="670560" y="4896469"/>
            <a:ext cx="150876" cy="150876"/>
          </a:xfrm>
          <a:prstGeom prst="ellipse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38784" y="4846320"/>
            <a:ext cx="4949951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抗炎干预验证：饮食 / 运动 / ω-3 效果量化追踪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913119" y="3840480"/>
            <a:ext cx="24384" cy="1508760"/>
          </a:xfrm>
          <a:prstGeom prst="rect">
            <a:avLst/>
          </a:prstGeom>
          <a:solidFill>
            <a:srgbClr val="D5D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6278879" y="3890629"/>
            <a:ext cx="150876" cy="150876"/>
          </a:xfrm>
          <a:prstGeom prst="ellipse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547103" y="3840480"/>
            <a:ext cx="4949951" cy="754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他汀长期使用者：与 LDL-C 联合评估残余风险</a:t>
            </a:r>
          </a:p>
        </p:txBody>
      </p:sp>
      <p:sp>
        <p:nvSpPr>
          <p:cNvPr id="47" name="Oval 46"/>
          <p:cNvSpPr/>
          <p:nvPr/>
        </p:nvSpPr>
        <p:spPr>
          <a:xfrm>
            <a:off x="6278879" y="4645009"/>
            <a:ext cx="150876" cy="150876"/>
          </a:xfrm>
          <a:prstGeom prst="ellipse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547103" y="4594860"/>
            <a:ext cx="4949951" cy="754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体检阳性复核：机构筛查阳性居家复核，避免误判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70560" y="5486400"/>
            <a:ext cx="1844649" cy="233172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68096" y="5541264"/>
            <a:ext cx="1649577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1">
                <a:solidFill>
                  <a:srgbClr val="FFFFFF"/>
                </a:solidFill>
                <a:latin typeface="微软雅黑"/>
                <a:ea typeface="微软雅黑"/>
              </a:rPr>
              <a:t>产品 / 厂商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515209" y="5486400"/>
            <a:ext cx="1410614" cy="233172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2612745" y="5541264"/>
            <a:ext cx="121554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1">
                <a:solidFill>
                  <a:srgbClr val="FFFFFF"/>
                </a:solidFill>
                <a:latin typeface="微软雅黑"/>
                <a:ea typeface="微软雅黑"/>
              </a:rPr>
              <a:t>样本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925823" y="5486400"/>
            <a:ext cx="1627632" cy="233172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023359" y="5541264"/>
            <a:ext cx="143256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1">
                <a:solidFill>
                  <a:srgbClr val="FFFFFF"/>
                </a:solidFill>
                <a:latin typeface="微软雅黑"/>
                <a:ea typeface="微软雅黑"/>
              </a:rPr>
              <a:t>仪器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553455" y="5486400"/>
            <a:ext cx="1736140" cy="233172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5650991" y="5541264"/>
            <a:ext cx="154106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1">
                <a:solidFill>
                  <a:srgbClr val="FFFFFF"/>
                </a:solidFill>
                <a:latin typeface="微软雅黑"/>
                <a:ea typeface="微软雅黑"/>
              </a:rPr>
              <a:t>用时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289595" y="5486400"/>
            <a:ext cx="4231843" cy="233172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387131" y="5541264"/>
            <a:ext cx="4036771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1">
                <a:solidFill>
                  <a:srgbClr val="FFFFFF"/>
                </a:solidFill>
                <a:latin typeface="微软雅黑"/>
                <a:ea typeface="微软雅黑"/>
              </a:rPr>
              <a:t>差异化关键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70560" y="5719572"/>
            <a:ext cx="1844649" cy="20574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768096" y="5753862"/>
            <a:ext cx="1649577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750" b="0">
                <a:solidFill>
                  <a:srgbClr val="424A5E"/>
                </a:solidFill>
                <a:latin typeface="微软雅黑"/>
                <a:ea typeface="微软雅黑"/>
              </a:rPr>
              <a:t>⭐ 欣祺 hs-CRP（本品）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515209" y="5719572"/>
            <a:ext cx="1410614" cy="20574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2612745" y="5753862"/>
            <a:ext cx="121554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1">
                <a:solidFill>
                  <a:srgbClr val="34337A"/>
                </a:solidFill>
                <a:latin typeface="微软雅黑"/>
                <a:ea typeface="微软雅黑"/>
              </a:rPr>
              <a:t>唾液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925823" y="5719572"/>
            <a:ext cx="1627632" cy="20574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4023359" y="5753862"/>
            <a:ext cx="143256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0">
                <a:solidFill>
                  <a:srgbClr val="424A5E"/>
                </a:solidFill>
                <a:latin typeface="微软雅黑"/>
                <a:ea typeface="微软雅黑"/>
              </a:rPr>
              <a:t>无需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553455" y="5719572"/>
            <a:ext cx="1736140" cy="20574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5650991" y="5753862"/>
            <a:ext cx="154106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0">
                <a:solidFill>
                  <a:srgbClr val="424A5E"/>
                </a:solidFill>
                <a:latin typeface="微软雅黑"/>
                <a:ea typeface="微软雅黑"/>
              </a:rPr>
              <a:t>15 min</a:t>
            </a:r>
          </a:p>
        </p:txBody>
      </p:sp>
      <p:sp>
        <p:nvSpPr>
          <p:cNvPr id="67" name="Rectangle 66"/>
          <p:cNvSpPr/>
          <p:nvPr/>
        </p:nvSpPr>
        <p:spPr>
          <a:xfrm>
            <a:off x="7289595" y="5719572"/>
            <a:ext cx="4231843" cy="20574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7387131" y="5753862"/>
            <a:ext cx="4036771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0">
                <a:solidFill>
                  <a:srgbClr val="424A5E"/>
                </a:solidFill>
                <a:latin typeface="微软雅黑"/>
                <a:ea typeface="微软雅黑"/>
              </a:rPr>
              <a:t>全球少数 家用 + 唾液 + 免仪器 · 3 档比色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70560" y="5925312"/>
            <a:ext cx="1844649" cy="20574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68096" y="5959602"/>
            <a:ext cx="1649577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750" b="0">
                <a:solidFill>
                  <a:srgbClr val="424A5E"/>
                </a:solidFill>
                <a:latin typeface="微软雅黑"/>
                <a:ea typeface="微软雅黑"/>
              </a:rPr>
              <a:t>Repose Healthcare（美国）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515209" y="5925312"/>
            <a:ext cx="1410614" cy="20574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2612745" y="5959602"/>
            <a:ext cx="121554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1">
                <a:solidFill>
                  <a:srgbClr val="34337A"/>
                </a:solidFill>
                <a:latin typeface="微软雅黑"/>
                <a:ea typeface="微软雅黑"/>
              </a:rPr>
              <a:t>指尖血</a:t>
            </a:r>
          </a:p>
        </p:txBody>
      </p:sp>
      <p:sp>
        <p:nvSpPr>
          <p:cNvPr id="73" name="Rectangle 72"/>
          <p:cNvSpPr/>
          <p:nvPr/>
        </p:nvSpPr>
        <p:spPr>
          <a:xfrm>
            <a:off x="3925823" y="5925312"/>
            <a:ext cx="1627632" cy="20574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4023359" y="5959602"/>
            <a:ext cx="143256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0">
                <a:solidFill>
                  <a:srgbClr val="424A5E"/>
                </a:solidFill>
                <a:latin typeface="微软雅黑"/>
                <a:ea typeface="微软雅黑"/>
              </a:rPr>
              <a:t>需读卡仪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553455" y="5925312"/>
            <a:ext cx="1736140" cy="20574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5650991" y="5959602"/>
            <a:ext cx="154106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0">
                <a:solidFill>
                  <a:srgbClr val="424A5E"/>
                </a:solidFill>
                <a:latin typeface="微软雅黑"/>
                <a:ea typeface="微软雅黑"/>
              </a:rPr>
              <a:t>≈15 min</a:t>
            </a:r>
          </a:p>
        </p:txBody>
      </p:sp>
      <p:sp>
        <p:nvSpPr>
          <p:cNvPr id="77" name="Rectangle 76"/>
          <p:cNvSpPr/>
          <p:nvPr/>
        </p:nvSpPr>
        <p:spPr>
          <a:xfrm>
            <a:off x="7289595" y="5925312"/>
            <a:ext cx="4231843" cy="20574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7387131" y="5959602"/>
            <a:ext cx="4036771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0">
                <a:solidFill>
                  <a:srgbClr val="424A5E"/>
                </a:solidFill>
                <a:latin typeface="微软雅黑"/>
                <a:ea typeface="微软雅黑"/>
              </a:rPr>
              <a:t>需配便携仪器，仍需采血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70560" y="6131052"/>
            <a:ext cx="1844649" cy="20574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768096" y="6165342"/>
            <a:ext cx="1649577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750" b="0">
                <a:solidFill>
                  <a:srgbClr val="424A5E"/>
                </a:solidFill>
                <a:latin typeface="微软雅黑"/>
                <a:ea typeface="微软雅黑"/>
              </a:rPr>
              <a:t>QuikRead go CRP（芬兰 Orion）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515209" y="6131052"/>
            <a:ext cx="1410614" cy="20574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2612745" y="6165342"/>
            <a:ext cx="121554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1">
                <a:solidFill>
                  <a:srgbClr val="34337A"/>
                </a:solidFill>
                <a:latin typeface="微软雅黑"/>
                <a:ea typeface="微软雅黑"/>
              </a:rPr>
              <a:t>指尖血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925823" y="6131052"/>
            <a:ext cx="1627632" cy="20574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4023359" y="6165342"/>
            <a:ext cx="143256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0">
                <a:solidFill>
                  <a:srgbClr val="424A5E"/>
                </a:solidFill>
                <a:latin typeface="微软雅黑"/>
                <a:ea typeface="微软雅黑"/>
              </a:rPr>
              <a:t>需仪器</a:t>
            </a:r>
          </a:p>
        </p:txBody>
      </p:sp>
      <p:sp>
        <p:nvSpPr>
          <p:cNvPr id="85" name="Rectangle 84"/>
          <p:cNvSpPr/>
          <p:nvPr/>
        </p:nvSpPr>
        <p:spPr>
          <a:xfrm>
            <a:off x="5553455" y="6131052"/>
            <a:ext cx="1736140" cy="20574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5650991" y="6165342"/>
            <a:ext cx="154106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0">
                <a:solidFill>
                  <a:srgbClr val="424A5E"/>
                </a:solidFill>
                <a:latin typeface="微软雅黑"/>
                <a:ea typeface="微软雅黑"/>
              </a:rPr>
              <a:t>≈3 min</a:t>
            </a:r>
          </a:p>
        </p:txBody>
      </p:sp>
      <p:sp>
        <p:nvSpPr>
          <p:cNvPr id="87" name="Rectangle 86"/>
          <p:cNvSpPr/>
          <p:nvPr/>
        </p:nvSpPr>
        <p:spPr>
          <a:xfrm>
            <a:off x="7289595" y="6131052"/>
            <a:ext cx="4231843" cy="20574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7387131" y="6165342"/>
            <a:ext cx="4036771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0">
                <a:solidFill>
                  <a:srgbClr val="424A5E"/>
                </a:solidFill>
                <a:latin typeface="微软雅黑"/>
                <a:ea typeface="微软雅黑"/>
              </a:rPr>
              <a:t>耗材 + 仪器双重成本，门槛高</a:t>
            </a:r>
          </a:p>
        </p:txBody>
      </p:sp>
      <p:sp>
        <p:nvSpPr>
          <p:cNvPr id="89" name="Rectangle 88"/>
          <p:cNvSpPr/>
          <p:nvPr/>
        </p:nvSpPr>
        <p:spPr>
          <a:xfrm>
            <a:off x="670560" y="6336792"/>
            <a:ext cx="1844649" cy="20574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768096" y="6371082"/>
            <a:ext cx="1649577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750" b="0">
                <a:solidFill>
                  <a:srgbClr val="424A5E"/>
                </a:solidFill>
                <a:latin typeface="微软雅黑"/>
                <a:ea typeface="微软雅黑"/>
              </a:rPr>
              <a:t>Everlywell CRP（美国 DTC）</a:t>
            </a:r>
          </a:p>
        </p:txBody>
      </p:sp>
      <p:sp>
        <p:nvSpPr>
          <p:cNvPr id="91" name="Rectangle 90"/>
          <p:cNvSpPr/>
          <p:nvPr/>
        </p:nvSpPr>
        <p:spPr>
          <a:xfrm>
            <a:off x="2515209" y="6336792"/>
            <a:ext cx="1410614" cy="20574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2612745" y="6371082"/>
            <a:ext cx="121554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1">
                <a:solidFill>
                  <a:srgbClr val="34337A"/>
                </a:solidFill>
                <a:latin typeface="微软雅黑"/>
                <a:ea typeface="微软雅黑"/>
              </a:rPr>
              <a:t>干血斑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925823" y="6336792"/>
            <a:ext cx="1627632" cy="20574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4023359" y="6371082"/>
            <a:ext cx="143256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0">
                <a:solidFill>
                  <a:srgbClr val="424A5E"/>
                </a:solidFill>
                <a:latin typeface="微软雅黑"/>
                <a:ea typeface="微软雅黑"/>
              </a:rPr>
              <a:t>实验室</a:t>
            </a:r>
          </a:p>
        </p:txBody>
      </p:sp>
      <p:sp>
        <p:nvSpPr>
          <p:cNvPr id="95" name="Rectangle 94"/>
          <p:cNvSpPr/>
          <p:nvPr/>
        </p:nvSpPr>
        <p:spPr>
          <a:xfrm>
            <a:off x="5553455" y="6336792"/>
            <a:ext cx="1736140" cy="20574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5650991" y="6371082"/>
            <a:ext cx="154106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0">
                <a:solidFill>
                  <a:srgbClr val="424A5E"/>
                </a:solidFill>
                <a:latin typeface="微软雅黑"/>
                <a:ea typeface="微软雅黑"/>
              </a:rPr>
              <a:t>5–8 天</a:t>
            </a:r>
          </a:p>
        </p:txBody>
      </p:sp>
      <p:sp>
        <p:nvSpPr>
          <p:cNvPr id="97" name="Rectangle 96"/>
          <p:cNvSpPr/>
          <p:nvPr/>
        </p:nvSpPr>
        <p:spPr>
          <a:xfrm>
            <a:off x="7289595" y="6336792"/>
            <a:ext cx="4231843" cy="20574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7387131" y="6371082"/>
            <a:ext cx="4036771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750" b="0">
                <a:solidFill>
                  <a:srgbClr val="424A5E"/>
                </a:solidFill>
                <a:latin typeface="微软雅黑"/>
                <a:ea typeface="微软雅黑"/>
              </a:rPr>
              <a:t>邮寄周期长，不适合动态监测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超敏 CRP 检测试剂盒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VS COMPETITION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竞品对比：vs 化学发光 / ELISA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014984"/>
            <a:ext cx="1048512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对比基于公开资料整理 · 本品注册中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0560" y="1474470"/>
            <a:ext cx="3470656" cy="96012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0560" y="1625346"/>
            <a:ext cx="3470656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2000" b="1">
                <a:solidFill>
                  <a:srgbClr val="514FB9"/>
                </a:solidFill>
                <a:latin typeface="微软雅黑"/>
                <a:ea typeface="微软雅黑"/>
              </a:rPr>
              <a:t>3x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6864" y="2036826"/>
            <a:ext cx="3178048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相比 ELISA 速度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60671" y="1474470"/>
            <a:ext cx="3470656" cy="96012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60671" y="1625346"/>
            <a:ext cx="3470656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2000" b="1">
                <a:solidFill>
                  <a:srgbClr val="514FB9"/>
                </a:solidFill>
                <a:latin typeface="微软雅黑"/>
                <a:ea typeface="微软雅黑"/>
              </a:rPr>
              <a:t>1/3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06975" y="2036826"/>
            <a:ext cx="3178048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相比化学发光成本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0782" y="1474470"/>
            <a:ext cx="3470656" cy="96012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50782" y="1625346"/>
            <a:ext cx="3470656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2000" b="1">
                <a:solidFill>
                  <a:srgbClr val="514FB9"/>
                </a:solidFill>
                <a:latin typeface="微软雅黑"/>
                <a:ea typeface="微软雅黑"/>
              </a:rPr>
              <a:t>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7086" y="2036826"/>
            <a:ext cx="3178048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台仪器投入 · 全程目视判读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0560" y="2880360"/>
            <a:ext cx="1519123" cy="34290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8096" y="2935224"/>
            <a:ext cx="132405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</a:rPr>
              <a:t>对比维度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189683" y="2880360"/>
            <a:ext cx="2387193" cy="34290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287219" y="2935224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</a:rPr>
              <a:t>本品（唾液 POCT）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6876" y="2880360"/>
            <a:ext cx="2387193" cy="34290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74412" y="2935224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</a:rPr>
              <a:t>进口化学发光
（罗氏 / 雅培 / 西门子）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964069" y="2880360"/>
            <a:ext cx="2170176" cy="34290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061605" y="2935224"/>
            <a:ext cx="1975104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</a:rPr>
              <a:t>国产 ELISA 试剂盒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134245" y="2880360"/>
            <a:ext cx="2387193" cy="34290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231781" y="2935224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</a:rPr>
              <a:t>海外居家自测产品
（Repose / QuikRead / Everlywell）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70560" y="3223260"/>
            <a:ext cx="1519123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8096" y="3257550"/>
            <a:ext cx="132405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样本类型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189683" y="3223260"/>
            <a:ext cx="2387193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287219" y="3257550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1">
                <a:solidFill>
                  <a:srgbClr val="34337A"/>
                </a:solidFill>
                <a:latin typeface="微软雅黑"/>
                <a:ea typeface="微软雅黑"/>
              </a:rPr>
              <a:t>口腔唾液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6876" y="3223260"/>
            <a:ext cx="2387193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674412" y="3257550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血清 / 血浆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964069" y="3223260"/>
            <a:ext cx="2170176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061605" y="3257550"/>
            <a:ext cx="1975104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血清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134245" y="3223260"/>
            <a:ext cx="2387193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231781" y="3257550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指尖血 / 干血斑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70560" y="3538728"/>
            <a:ext cx="1519123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68096" y="3573018"/>
            <a:ext cx="132405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采样方式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189683" y="3538728"/>
            <a:ext cx="2387193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287219" y="3573018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1">
                <a:solidFill>
                  <a:srgbClr val="34337A"/>
                </a:solidFill>
                <a:latin typeface="微软雅黑"/>
                <a:ea typeface="微软雅黑"/>
              </a:rPr>
              <a:t>无创唾液采集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6876" y="3538728"/>
            <a:ext cx="2387193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674412" y="3573018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静脉抽血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964069" y="3538728"/>
            <a:ext cx="2170176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061605" y="3573018"/>
            <a:ext cx="1975104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静脉抽血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134245" y="3538728"/>
            <a:ext cx="2387193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231781" y="3573018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指尖采血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70560" y="3854196"/>
            <a:ext cx="1519123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68096" y="3888486"/>
            <a:ext cx="132405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是否需要仪器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189683" y="3854196"/>
            <a:ext cx="2387193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2287219" y="3888486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1">
                <a:solidFill>
                  <a:srgbClr val="34337A"/>
                </a:solidFill>
                <a:latin typeface="微软雅黑"/>
                <a:ea typeface="微软雅黑"/>
              </a:rPr>
              <a:t>否（目视比色卡）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76876" y="3854196"/>
            <a:ext cx="2387193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674412" y="3888486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是（大型化学发光仪）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964069" y="3854196"/>
            <a:ext cx="2170176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061605" y="3888486"/>
            <a:ext cx="1975104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是（酶标仪）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134245" y="3854196"/>
            <a:ext cx="2387193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231781" y="3888486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是（读卡仪 / 邮寄实验室）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70560" y="4169664"/>
            <a:ext cx="1519123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68096" y="4203954"/>
            <a:ext cx="132405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检测时间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189683" y="4169664"/>
            <a:ext cx="2387193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2287219" y="4203954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1">
                <a:solidFill>
                  <a:srgbClr val="34337A"/>
                </a:solidFill>
                <a:latin typeface="微软雅黑"/>
                <a:ea typeface="微软雅黑"/>
              </a:rPr>
              <a:t>15 分钟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576876" y="4169664"/>
            <a:ext cx="2387193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4674412" y="4203954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30–60 分钟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964069" y="4169664"/>
            <a:ext cx="2170176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7061605" y="4203954"/>
            <a:ext cx="1975104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2–3 小时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134245" y="4169664"/>
            <a:ext cx="2387193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231781" y="4203954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3 分钟 ~ 5–8 天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70560" y="4485132"/>
            <a:ext cx="1519123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768096" y="4519422"/>
            <a:ext cx="132405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检测范围</a:t>
            </a:r>
          </a:p>
        </p:txBody>
      </p:sp>
      <p:sp>
        <p:nvSpPr>
          <p:cNvPr id="69" name="Rectangle 68"/>
          <p:cNvSpPr/>
          <p:nvPr/>
        </p:nvSpPr>
        <p:spPr>
          <a:xfrm>
            <a:off x="2189683" y="4485132"/>
            <a:ext cx="2387193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2287219" y="4519422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1">
                <a:solidFill>
                  <a:srgbClr val="34337A"/>
                </a:solidFill>
                <a:latin typeface="微软雅黑"/>
                <a:ea typeface="微软雅黑"/>
              </a:rPr>
              <a:t>0.5–10 mg/L（血液当量）</a:t>
            </a:r>
          </a:p>
        </p:txBody>
      </p:sp>
      <p:sp>
        <p:nvSpPr>
          <p:cNvPr id="71" name="Rectangle 70"/>
          <p:cNvSpPr/>
          <p:nvPr/>
        </p:nvSpPr>
        <p:spPr>
          <a:xfrm>
            <a:off x="4576876" y="4485132"/>
            <a:ext cx="2387193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4674412" y="4519422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0.3–400 mg/L（罗氏 cobas）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964069" y="4485132"/>
            <a:ext cx="2170176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7061605" y="4519422"/>
            <a:ext cx="1975104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视试剂盒而定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134245" y="4485132"/>
            <a:ext cx="2387193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9231781" y="4519422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QuikRead go 5–200 mg/L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70560" y="4800600"/>
            <a:ext cx="1519123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768096" y="4834890"/>
            <a:ext cx="132405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定量 / 定性</a:t>
            </a:r>
          </a:p>
        </p:txBody>
      </p:sp>
      <p:sp>
        <p:nvSpPr>
          <p:cNvPr id="79" name="Rectangle 78"/>
          <p:cNvSpPr/>
          <p:nvPr/>
        </p:nvSpPr>
        <p:spPr>
          <a:xfrm>
            <a:off x="2189683" y="4800600"/>
            <a:ext cx="2387193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2287219" y="4834890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1">
                <a:solidFill>
                  <a:srgbClr val="34337A"/>
                </a:solidFill>
                <a:latin typeface="微软雅黑"/>
                <a:ea typeface="微软雅黑"/>
              </a:rPr>
              <a:t>3 档半定量（目视分级）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576876" y="4800600"/>
            <a:ext cx="2387193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4674412" y="4834890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定量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964069" y="4800600"/>
            <a:ext cx="2170176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7061605" y="4834890"/>
            <a:ext cx="1975104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定量</a:t>
            </a:r>
          </a:p>
        </p:txBody>
      </p:sp>
      <p:sp>
        <p:nvSpPr>
          <p:cNvPr id="85" name="Rectangle 84"/>
          <p:cNvSpPr/>
          <p:nvPr/>
        </p:nvSpPr>
        <p:spPr>
          <a:xfrm>
            <a:off x="9134245" y="4800600"/>
            <a:ext cx="2387193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9231781" y="4834890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定量</a:t>
            </a:r>
          </a:p>
        </p:txBody>
      </p:sp>
      <p:sp>
        <p:nvSpPr>
          <p:cNvPr id="87" name="Rectangle 86"/>
          <p:cNvSpPr/>
          <p:nvPr/>
        </p:nvSpPr>
        <p:spPr>
          <a:xfrm>
            <a:off x="670560" y="5116068"/>
            <a:ext cx="1519123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768096" y="5150358"/>
            <a:ext cx="132405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应用场景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189683" y="5116068"/>
            <a:ext cx="2387193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2287219" y="5150358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1">
                <a:solidFill>
                  <a:srgbClr val="34337A"/>
                </a:solidFill>
                <a:latin typeface="微软雅黑"/>
                <a:ea typeface="微软雅黑"/>
              </a:rPr>
              <a:t>居家 / 基层 / 体检 / 户外</a:t>
            </a:r>
          </a:p>
        </p:txBody>
      </p:sp>
      <p:sp>
        <p:nvSpPr>
          <p:cNvPr id="91" name="Rectangle 90"/>
          <p:cNvSpPr/>
          <p:nvPr/>
        </p:nvSpPr>
        <p:spPr>
          <a:xfrm>
            <a:off x="4576876" y="5116068"/>
            <a:ext cx="2387193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4674412" y="5150358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中心实验室</a:t>
            </a:r>
          </a:p>
        </p:txBody>
      </p:sp>
      <p:sp>
        <p:nvSpPr>
          <p:cNvPr id="93" name="Rectangle 92"/>
          <p:cNvSpPr/>
          <p:nvPr/>
        </p:nvSpPr>
        <p:spPr>
          <a:xfrm>
            <a:off x="6964069" y="5116068"/>
            <a:ext cx="2170176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7061605" y="5150358"/>
            <a:ext cx="1975104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二级医院检验科</a:t>
            </a:r>
          </a:p>
        </p:txBody>
      </p:sp>
      <p:sp>
        <p:nvSpPr>
          <p:cNvPr id="95" name="Rectangle 94"/>
          <p:cNvSpPr/>
          <p:nvPr/>
        </p:nvSpPr>
        <p:spPr>
          <a:xfrm>
            <a:off x="9134245" y="5116068"/>
            <a:ext cx="2387193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9231781" y="5150358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居家（需邮寄 / 仪器）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70560" y="5431536"/>
            <a:ext cx="1519123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768096" y="5465826"/>
            <a:ext cx="132405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操作人员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189683" y="5431536"/>
            <a:ext cx="2387193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2287219" y="5465826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1">
                <a:solidFill>
                  <a:srgbClr val="34337A"/>
                </a:solidFill>
                <a:latin typeface="微软雅黑"/>
                <a:ea typeface="微软雅黑"/>
              </a:rPr>
              <a:t>任何人（居家可测）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4576876" y="5431536"/>
            <a:ext cx="2387193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4674412" y="5465826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检验技师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6964069" y="5431536"/>
            <a:ext cx="2170176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7061605" y="5465826"/>
            <a:ext cx="1975104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检验技师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9134245" y="5431536"/>
            <a:ext cx="2387193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9231781" y="5465826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受训人员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670560" y="5747004"/>
            <a:ext cx="1519123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768096" y="5781294"/>
            <a:ext cx="132405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生物污染风险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2189683" y="5747004"/>
            <a:ext cx="2387193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2287219" y="5781294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1">
                <a:solidFill>
                  <a:srgbClr val="34337A"/>
                </a:solidFill>
                <a:latin typeface="微软雅黑"/>
                <a:ea typeface="微软雅黑"/>
              </a:rPr>
              <a:t>无血液暴露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4576876" y="5747004"/>
            <a:ext cx="2387193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4674412" y="5781294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有血液暴露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6964069" y="5747004"/>
            <a:ext cx="2170176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7061605" y="5781294"/>
            <a:ext cx="1975104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有血液暴露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9134245" y="5747004"/>
            <a:ext cx="2387193" cy="315468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9231781" y="5781294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有血液暴露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670560" y="6062472"/>
            <a:ext cx="1519123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768096" y="6096762"/>
            <a:ext cx="132405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注册状态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2189683" y="6062472"/>
            <a:ext cx="2387193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0" name="TextBox 119"/>
          <p:cNvSpPr txBox="1"/>
          <p:nvPr/>
        </p:nvSpPr>
        <p:spPr>
          <a:xfrm>
            <a:off x="2287219" y="6096762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1">
                <a:solidFill>
                  <a:srgbClr val="34337A"/>
                </a:solidFill>
                <a:latin typeface="微软雅黑"/>
                <a:ea typeface="微软雅黑"/>
              </a:rPr>
              <a:t>注册中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4576876" y="6062472"/>
            <a:ext cx="2387193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2" name="TextBox 121"/>
          <p:cNvSpPr txBox="1"/>
          <p:nvPr/>
        </p:nvSpPr>
        <p:spPr>
          <a:xfrm>
            <a:off x="4674412" y="6096762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已获 NMPA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6964069" y="6062472"/>
            <a:ext cx="2170176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7061605" y="6096762"/>
            <a:ext cx="1975104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已获 NMPA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9134245" y="6062472"/>
            <a:ext cx="2387193" cy="315468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6" name="TextBox 125"/>
          <p:cNvSpPr txBox="1"/>
          <p:nvPr/>
        </p:nvSpPr>
        <p:spPr>
          <a:xfrm>
            <a:off x="9231781" y="6096762"/>
            <a:ext cx="2192121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50" b="0">
                <a:solidFill>
                  <a:srgbClr val="424A5E"/>
                </a:solidFill>
                <a:latin typeface="微软雅黑"/>
                <a:ea typeface="微软雅黑"/>
              </a:rPr>
              <a:t>海外 CE / FDA，国内未注册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超敏 CRP 检测试剂盒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MARKET &amp; PARTNERSHIP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市场展望与招商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0560" y="1474470"/>
            <a:ext cx="3470656" cy="164592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65632" y="1584198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5632" y="158419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36192" y="1611630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50" b="1">
                <a:solidFill>
                  <a:srgbClr val="1F2430"/>
                </a:solidFill>
                <a:latin typeface="微软雅黑"/>
                <a:ea typeface="微软雅黑"/>
              </a:rPr>
              <a:t>心血管风险评估刚需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5632" y="1913382"/>
            <a:ext cx="3080512" cy="12070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AHA / ACC 指南将 hs-CRP 列为独立风险标志物，一级预防与二级预防普遍筛查Recommendation 落地，体检套餐升级带来稳定增量。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60671" y="1474470"/>
            <a:ext cx="3470656" cy="164592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555743" y="1584198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55743" y="158419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26303" y="1611630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50" b="1">
                <a:solidFill>
                  <a:srgbClr val="1F2430"/>
                </a:solidFill>
                <a:latin typeface="微软雅黑"/>
                <a:ea typeface="微软雅黑"/>
              </a:rPr>
              <a:t>居家可及是最大差异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5743" y="1913382"/>
            <a:ext cx="3080512" cy="12070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海外同类居家产品仍依赖指尖血 + 读卡仪或实验室邮寄；本品「唾液 + 免仪器 + 即时 + 居家」4 维同时叠加，全球罕见。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50782" y="1474470"/>
            <a:ext cx="3470656" cy="164592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245854" y="1584198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45854" y="158419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16414" y="1611630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50" b="1">
                <a:solidFill>
                  <a:srgbClr val="1F2430"/>
                </a:solidFill>
                <a:latin typeface="微软雅黑"/>
                <a:ea typeface="微软雅黑"/>
              </a:rPr>
              <a:t>渠道与招商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45854" y="1913382"/>
            <a:ext cx="3080512" cy="12070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面向体检中心、心内科 / 急诊、基层与社区、药房与电商渠道招商；支持供货、OEM 与定制。注册状态：注册中。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70560" y="3566160"/>
            <a:ext cx="10850880" cy="685800"/>
          </a:xfrm>
          <a:prstGeom prst="roundRect">
            <a:avLst>
              <a:gd name="adj" fmla="val 10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70560" y="3566160"/>
            <a:ext cx="60960" cy="68580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4400" y="3662172"/>
            <a:ext cx="10363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监测频率：健康 每年 1–2 次 · 高危 每 3–6 月 · 干预期 每 8–12 周 · 两次间隔 ≥ 2 周取均值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0560" y="4457700"/>
            <a:ext cx="10850880" cy="685800"/>
          </a:xfrm>
          <a:prstGeom prst="roundRect">
            <a:avLst>
              <a:gd name="adj" fmla="val 10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70560" y="4457700"/>
            <a:ext cx="60960" cy="685800"/>
          </a:xfrm>
          <a:prstGeom prst="rect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4553712"/>
            <a:ext cx="10363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本品为体外诊断初筛工具，结果为定性 / 半定量判读，不替代实验室定量检测与临床诊断；是否用药、停药请遵医嘱。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超敏 CRP 检测试剂盒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34337A"/>
              </a:gs>
            </a:gsLst>
            <a:lin ang="7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559040" y="-1028700"/>
            <a:ext cx="6096000" cy="9601200"/>
          </a:xfrm>
          <a:prstGeom prst="rect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509760" y="-1028700"/>
            <a:ext cx="4876800" cy="9601200"/>
          </a:xfrm>
          <a:prstGeom prst="rect">
            <a:avLst/>
          </a:prstGeom>
          <a:solidFill>
            <a:srgbClr val="7E79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371600"/>
            <a:ext cx="7559040" cy="6172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3200" b="1">
                <a:solidFill>
                  <a:srgbClr val="FFFFFF"/>
                </a:solidFill>
                <a:latin typeface="微软雅黑"/>
                <a:ea typeface="微软雅黑"/>
              </a:rPr>
              <a:t>让每一份低水平炎症
都不再隐匿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228850"/>
            <a:ext cx="75590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300" b="0">
                <a:solidFill>
                  <a:srgbClr val="C9C7EC"/>
                </a:solidFill>
                <a:latin typeface="微软雅黑"/>
                <a:ea typeface="微软雅黑"/>
              </a:rPr>
              <a:t>唾液无创 · 免仪器 · 15 分钟出结果 · AHA 指南推荐标志物</a:t>
            </a:r>
          </a:p>
        </p:txBody>
      </p:sp>
      <p:sp>
        <p:nvSpPr>
          <p:cNvPr id="7" name="Oval 6"/>
          <p:cNvSpPr/>
          <p:nvPr/>
        </p:nvSpPr>
        <p:spPr>
          <a:xfrm>
            <a:off x="1158240" y="3200971"/>
            <a:ext cx="308610" cy="30861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767839" y="3154680"/>
            <a:ext cx="67056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唾液无创采样 · 中空金信号放大</a:t>
            </a:r>
          </a:p>
        </p:txBody>
      </p:sp>
      <p:sp>
        <p:nvSpPr>
          <p:cNvPr id="9" name="Oval 8"/>
          <p:cNvSpPr/>
          <p:nvPr/>
        </p:nvSpPr>
        <p:spPr>
          <a:xfrm>
            <a:off x="1158240" y="3804475"/>
            <a:ext cx="308610" cy="30861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767839" y="3758184"/>
            <a:ext cx="67056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15 分钟出结果 · 目视比色三档分层</a:t>
            </a:r>
          </a:p>
        </p:txBody>
      </p:sp>
      <p:sp>
        <p:nvSpPr>
          <p:cNvPr id="11" name="Oval 10"/>
          <p:cNvSpPr/>
          <p:nvPr/>
        </p:nvSpPr>
        <p:spPr>
          <a:xfrm>
            <a:off x="1158240" y="4407979"/>
            <a:ext cx="308610" cy="30861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767839" y="4361688"/>
            <a:ext cx="67056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免仪器居家自测 · 对标全球居家方案（Repose / QuikRead / Everlywell）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97280" y="5486400"/>
            <a:ext cx="4876800" cy="822960"/>
          </a:xfrm>
          <a:prstGeom prst="roundRect">
            <a:avLst>
              <a:gd name="adj" fmla="val 12000"/>
            </a:avLst>
          </a:prstGeom>
          <a:solidFill>
            <a:srgbClr val="4543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02080" y="5637276"/>
            <a:ext cx="438912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欣祺医药 · 优贝德医药出海平台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2080" y="5911596"/>
            <a:ext cx="438912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C9C7EC"/>
                </a:solidFill>
                <a:latin typeface="微软雅黑"/>
                <a:ea typeface="微软雅黑"/>
              </a:rPr>
              <a:t>询价与合作 · unibestpharma.com/contact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8B4E0"/>
                </a:solidFill>
                <a:latin typeface="微软雅黑"/>
                <a:ea typeface="微软雅黑"/>
              </a:rPr>
              <a:t>欣祺医药 · 优贝德医药出海平台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8B4E0"/>
                </a:solidFill>
                <a:latin typeface="微软雅黑"/>
                <a:ea typeface="微软雅黑"/>
              </a:rPr>
              <a:t>15 / 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